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7" r:id="rId2"/>
    <p:sldId id="258" r:id="rId3"/>
    <p:sldId id="783" r:id="rId4"/>
    <p:sldId id="777" r:id="rId5"/>
    <p:sldId id="784" r:id="rId6"/>
    <p:sldId id="763" r:id="rId7"/>
    <p:sldId id="785" r:id="rId8"/>
    <p:sldId id="764" r:id="rId9"/>
    <p:sldId id="786" r:id="rId10"/>
    <p:sldId id="765" r:id="rId11"/>
    <p:sldId id="757" r:id="rId12"/>
    <p:sldId id="760" r:id="rId13"/>
    <p:sldId id="759" r:id="rId14"/>
    <p:sldId id="787" r:id="rId15"/>
    <p:sldId id="775" r:id="rId16"/>
    <p:sldId id="788" r:id="rId17"/>
    <p:sldId id="767" r:id="rId18"/>
    <p:sldId id="774" r:id="rId19"/>
    <p:sldId id="789" r:id="rId20"/>
    <p:sldId id="768" r:id="rId21"/>
    <p:sldId id="769" r:id="rId22"/>
    <p:sldId id="790" r:id="rId23"/>
    <p:sldId id="771" r:id="rId24"/>
    <p:sldId id="776" r:id="rId25"/>
    <p:sldId id="791" r:id="rId26"/>
    <p:sldId id="773" r:id="rId27"/>
    <p:sldId id="271" r:id="rId28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48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C11A02-8E37-48CE-9A12-E3C2FFEE931F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0B702A-3151-4DC8-8AE0-7958D9A9FD6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22721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34FD61-B8AD-FC97-FB6C-B859CA079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A4A35892-6661-18DD-6AEA-E9BFFB2B09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C2373832-1C54-184D-673B-845F8F883E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2CDEAE75-980C-7B09-4E16-6D35B9C0D25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BA5AD4-8635-42EC-995C-08AC795FF53B}" type="slidenum">
              <a:rPr lang="pt-BR" smtClean="0"/>
              <a:t>6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445635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17EE93-2178-D0AE-0E57-99F223E089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8AF86ACD-948D-5EE8-179A-AA02692BE5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61FDF8F9-97A7-21FD-7981-78C578A592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B5AF4D3-57BE-87F2-B543-4231C2A0E5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BA5AD4-8635-42EC-995C-08AC795FF53B}" type="slidenum">
              <a:rPr lang="pt-BR" smtClean="0"/>
              <a:t>20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718378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0737E0-55C7-F83A-AC4A-0057B29E8F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B0913417-6DEC-0F79-85DE-B9E88737CB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E3B0E7A7-968C-5A40-1F8B-4F5C511158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DBA9BB3-E92B-9F6A-27B4-5F07E9B6625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BA5AD4-8635-42EC-995C-08AC795FF53B}" type="slidenum">
              <a:rPr lang="pt-BR" smtClean="0"/>
              <a:t>21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317079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45B29C-63DA-E0D6-4A7F-D81BA2A7A3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533DB199-B656-AA89-DFA9-905F40DE4A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CD62B151-D0DF-B3C0-8966-D389834ADF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AB976AF3-C920-7DEA-4D1A-743EAD2B24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BA5AD4-8635-42EC-995C-08AC795FF53B}" type="slidenum">
              <a:rPr lang="pt-BR" smtClean="0"/>
              <a:t>23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468113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45B29C-63DA-E0D6-4A7F-D81BA2A7A3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533DB199-B656-AA89-DFA9-905F40DE4A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CD62B151-D0DF-B3C0-8966-D389834ADF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AB976AF3-C920-7DEA-4D1A-743EAD2B24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BA5AD4-8635-42EC-995C-08AC795FF53B}" type="slidenum">
              <a:rPr lang="pt-BR" smtClean="0"/>
              <a:t>24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571723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A12B52-3F27-B2FD-4C2A-8A970EE645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38995FD3-B3C5-E82D-A8FD-71CCD1ABC0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91714756-0D9E-7A3C-C440-1AB8E83627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F754230-A705-311D-9A3B-12BE828DE9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BA5AD4-8635-42EC-995C-08AC795FF53B}" type="slidenum">
              <a:rPr lang="pt-BR" smtClean="0"/>
              <a:t>26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201683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A08E95-2A58-495D-5622-F1C8B1BDCC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539CB33F-D23E-D0B1-2C89-342C56B9A7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A4621407-64DE-52AF-50C8-60F90B93F7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28F54914-7713-964A-06AB-221CDE27D81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BA5AD4-8635-42EC-995C-08AC795FF53B}" type="slidenum">
              <a:rPr lang="pt-BR" smtClean="0"/>
              <a:t>8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762452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A11220-98F5-A63E-6D3E-426C21C542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00B2D037-1BB5-B458-9AD6-5DB5494696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1A6D4C57-9E31-051D-8AE9-42B44B05F3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EA4FC0D-0B83-47E0-0B39-4EBB5D90A4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BA5AD4-8635-42EC-995C-08AC795FF53B}" type="slidenum">
              <a:rPr lang="pt-BR" smtClean="0"/>
              <a:t>10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160942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82A2E6-8AE4-6201-0F23-64D756CE28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DAA56DDE-A4E8-77C9-CE2E-12F7352B56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EA92FF57-59C7-C0B5-BFB6-32291E2C0D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6D422AC-C622-C2D1-99AF-57D0FE442D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BA5AD4-8635-42EC-995C-08AC795FF53B}" type="slidenum">
              <a:rPr lang="pt-BR" smtClean="0"/>
              <a:t>11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910102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FC7E3D-AC9F-E15B-1217-5278599036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D8BEC6AC-1C37-51DA-133C-97AF118535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4960F151-6D7B-1CC2-E4D2-02899CFE3A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A59CDB8-7C88-D113-E344-49CB07C8BF2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BA5AD4-8635-42EC-995C-08AC795FF53B}" type="slidenum">
              <a:rPr lang="pt-BR" smtClean="0"/>
              <a:t>12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752095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8E1B97-7F49-9A2F-CE6A-96685F378E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8D19BDBA-8326-145C-DA35-54A949DB31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ED09A6E6-34D7-4DFF-74A9-358699195C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441CE61-674D-7DA6-4969-33443705AF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BA5AD4-8635-42EC-995C-08AC795FF53B}" type="slidenum">
              <a:rPr lang="pt-BR" smtClean="0"/>
              <a:t>13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9474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7E6F6C-153B-8F20-E26A-A443EE86FB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E16A68D4-1A94-8CA4-10C5-AAE5E9A84C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37BBA6EE-D761-8585-487C-A57173DCE0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6C4F623-4339-D607-90A0-62F7F99D10F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BA5AD4-8635-42EC-995C-08AC795FF53B}" type="slidenum">
              <a:rPr lang="pt-BR" smtClean="0"/>
              <a:t>15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028005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891B29-91C7-48AC-53F9-E03FA9A154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BDBD6F84-2830-CE6F-8B77-434F81B2BA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7F3E38B1-83A4-8BAF-C5C5-8AA511B998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BA79EF4-3E39-A7DB-4349-6CBE103B1E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BA5AD4-8635-42EC-995C-08AC795FF53B}" type="slidenum">
              <a:rPr lang="pt-BR" smtClean="0"/>
              <a:t>17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41696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DB69A6-AA1F-000F-4AD0-6FE9139A30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38BE5AFD-E152-84F9-FE55-1B85DB6D37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F8D5330C-D634-16A8-1FC3-5222FFEC8D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493D9A6-BA50-E990-5934-1664158FE36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BA5AD4-8635-42EC-995C-08AC795FF53B}" type="slidenum">
              <a:rPr lang="pt-BR" smtClean="0"/>
              <a:t>18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21845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7983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5229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49640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13490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1628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6646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5972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7299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68273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13716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63043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78BB8-C6BA-4D00-AB66-919596DDD1DF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1280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lattes.cnpq.br/6304137576099093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michaelis.uol.com.br/moderno-portugues/busca/portugues-brasileiro/magisterio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lattes.cnpq.br/6304137576099093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michaelis.uol.com.br/moderno-portugues/busca/portugues-brasileiro/magisterio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378941" y="488693"/>
            <a:ext cx="544961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dirty="0">
              <a:latin typeface="Montserrat" panose="00000500000000000000" pitchFamily="2" charset="0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927106" y="500517"/>
            <a:ext cx="7895577" cy="29237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pt-BR" sz="5500" b="1" dirty="0">
                <a:solidFill>
                  <a:srgbClr val="FF0000"/>
                </a:solidFill>
                <a:latin typeface="+mn-lt"/>
              </a:rPr>
              <a:t>Aposentadoria de Professor no RPPS e funções de magistério</a:t>
            </a:r>
          </a:p>
        </p:txBody>
      </p:sp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7F9F7EB7-3F66-B363-644E-348D989ECB1F}"/>
              </a:ext>
            </a:extLst>
          </p:cNvPr>
          <p:cNvSpPr txBox="1">
            <a:spLocks/>
          </p:cNvSpPr>
          <p:nvPr/>
        </p:nvSpPr>
        <p:spPr>
          <a:xfrm>
            <a:off x="0" y="4171144"/>
            <a:ext cx="12190413" cy="1187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pt-BR" sz="2700" b="1" dirty="0"/>
              <a:t>FERNANDO F. CALAZANS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pt-BR" sz="2350" dirty="0">
                <a:solidFill>
                  <a:srgbClr val="0070C0"/>
                </a:solidFill>
              </a:rPr>
              <a:t>fernando_ffc@yahoo.com.br</a:t>
            </a:r>
          </a:p>
          <a:p>
            <a:pPr marL="0" indent="0" algn="ctr">
              <a:buNone/>
            </a:pPr>
            <a:r>
              <a:rPr lang="pt-BR" sz="1200" b="1" dirty="0"/>
              <a:t>Currículo: </a:t>
            </a:r>
            <a:r>
              <a:rPr lang="pt-BR" sz="1200" b="1" dirty="0">
                <a:hlinkClick r:id="rId2"/>
              </a:rPr>
              <a:t>http://lattes.cnpq.br/6304137576099093</a:t>
            </a:r>
            <a:endParaRPr lang="pt-BR" sz="1200" b="1" dirty="0"/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54467CD2-C7B7-7046-CF93-17E8409611B4}"/>
              </a:ext>
            </a:extLst>
          </p:cNvPr>
          <p:cNvSpPr txBox="1">
            <a:spLocks/>
          </p:cNvSpPr>
          <p:nvPr/>
        </p:nvSpPr>
        <p:spPr>
          <a:xfrm>
            <a:off x="0" y="6003881"/>
            <a:ext cx="12190413" cy="5742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pt-BR" sz="3000" b="1" dirty="0">
                <a:solidFill>
                  <a:srgbClr val="FF0000"/>
                </a:solidFill>
                <a:ea typeface="+mj-ea"/>
                <a:cs typeface="+mj-cs"/>
              </a:rPr>
              <a:t>Belo Horizonte, 14/5/2026.</a:t>
            </a:r>
          </a:p>
        </p:txBody>
      </p:sp>
      <p:pic>
        <p:nvPicPr>
          <p:cNvPr id="4" name="Picture 2" descr="Ficheiro:Instagram logo 2016.svg – Wikipédia, a enciclopédia livre">
            <a:extLst>
              <a:ext uri="{FF2B5EF4-FFF2-40B4-BE49-F238E27FC236}">
                <a16:creationId xmlns:a16="http://schemas.microsoft.com/office/drawing/2014/main" id="{A72A9D15-CE0E-C13B-C7EF-C0F51291EF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326" y="5273037"/>
            <a:ext cx="473107" cy="47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84147F4B-D041-05F5-B015-EB05C9F0D6DC}"/>
              </a:ext>
            </a:extLst>
          </p:cNvPr>
          <p:cNvSpPr txBox="1"/>
          <p:nvPr/>
        </p:nvSpPr>
        <p:spPr>
          <a:xfrm>
            <a:off x="5133563" y="5405554"/>
            <a:ext cx="264818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500" dirty="0" err="1">
                <a:cs typeface="Arial" pitchFamily="34" charset="0"/>
              </a:rPr>
              <a:t>fernandofcalazans</a:t>
            </a:r>
            <a:endParaRPr lang="pt-BR" sz="2500" dirty="0">
              <a:cs typeface="Arial" pitchFamily="34" charset="0"/>
            </a:endParaRPr>
          </a:p>
        </p:txBody>
      </p:sp>
      <p:pic>
        <p:nvPicPr>
          <p:cNvPr id="6" name="Picture 8" descr="Amiprem">
            <a:extLst>
              <a:ext uri="{FF2B5EF4-FFF2-40B4-BE49-F238E27FC236}">
                <a16:creationId xmlns:a16="http://schemas.microsoft.com/office/drawing/2014/main" id="{F508332F-6F5E-32B2-E0FD-868EA6654E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83" y="480737"/>
            <a:ext cx="4282443" cy="3164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76084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0FA0EB-5623-CAD6-5CE9-0901598303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>
            <a:extLst>
              <a:ext uri="{FF2B5EF4-FFF2-40B4-BE49-F238E27FC236}">
                <a16:creationId xmlns:a16="http://schemas.microsoft.com/office/drawing/2014/main" id="{C09DF8DF-15B7-E35B-6C48-B01EA9ACEEE0}"/>
              </a:ext>
            </a:extLst>
          </p:cNvPr>
          <p:cNvSpPr txBox="1"/>
          <p:nvPr/>
        </p:nvSpPr>
        <p:spPr>
          <a:xfrm>
            <a:off x="479550" y="632438"/>
            <a:ext cx="11257720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500" b="1" u="sng" dirty="0"/>
              <a:t>Teor da regra</a:t>
            </a:r>
            <a:r>
              <a:rPr lang="pt-BR" sz="2500" b="1" dirty="0"/>
              <a:t>:</a:t>
            </a:r>
          </a:p>
          <a:p>
            <a:pPr algn="just"/>
            <a:endParaRPr lang="pt-BR" sz="2500" b="1" u="sng" dirty="0"/>
          </a:p>
          <a:p>
            <a:pPr algn="just"/>
            <a:r>
              <a:rPr lang="pt-BR" sz="2500" dirty="0"/>
              <a:t>Autoriza acumular cargo de professor com outro qualquer (art. 37, XVI, “b”, CF/88).</a:t>
            </a:r>
          </a:p>
          <a:p>
            <a:pPr algn="just"/>
            <a:endParaRPr lang="pt-BR" sz="2500" b="1" u="sng" dirty="0"/>
          </a:p>
          <a:p>
            <a:pPr algn="just"/>
            <a:endParaRPr lang="pt-BR" sz="2500" b="1" u="sng" dirty="0"/>
          </a:p>
          <a:p>
            <a:pPr algn="just"/>
            <a:r>
              <a:rPr lang="pt-BR" sz="2500" b="1" u="sng" dirty="0"/>
              <a:t>Fundamentos do Congresso Nacional</a:t>
            </a:r>
            <a:r>
              <a:rPr lang="pt-BR" sz="2500" b="1" dirty="0"/>
              <a:t>:</a:t>
            </a:r>
          </a:p>
          <a:p>
            <a:pPr algn="just"/>
            <a:endParaRPr lang="pt-BR" sz="2500" dirty="0"/>
          </a:p>
          <a:p>
            <a:pPr algn="just"/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Corrige distorção da CF/88... Valorização do magistério...</a:t>
            </a:r>
          </a:p>
          <a:p>
            <a:pPr algn="just"/>
            <a:endParaRPr lang="pt-BR" sz="25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endParaRPr lang="pt-BR" sz="25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500" b="1" u="sng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Possível-real argumento</a:t>
            </a:r>
            <a:r>
              <a:rPr lang="pt-BR" sz="25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:</a:t>
            </a:r>
          </a:p>
          <a:p>
            <a:pPr algn="just"/>
            <a:endParaRPr lang="pt-BR" sz="25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Movimento reativo à EC 103/19 (exigência de tempo maior de contribuição para os professores </a:t>
            </a:r>
            <a:r>
              <a:rPr lang="pt-BR" sz="2500" b="1" u="sng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e</a:t>
            </a:r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extinção da redução do tempo de contribuição para os professores).</a:t>
            </a:r>
          </a:p>
        </p:txBody>
      </p:sp>
    </p:spTree>
    <p:extLst>
      <p:ext uri="{BB962C8B-B14F-4D97-AF65-F5344CB8AC3E}">
        <p14:creationId xmlns:p14="http://schemas.microsoft.com/office/powerpoint/2010/main" val="12317459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66119D-848E-A534-EB33-5EA55726F8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>
            <a:extLst>
              <a:ext uri="{FF2B5EF4-FFF2-40B4-BE49-F238E27FC236}">
                <a16:creationId xmlns:a16="http://schemas.microsoft.com/office/drawing/2014/main" id="{AC270603-36C2-C0CD-05A1-331ADE7434EB}"/>
              </a:ext>
            </a:extLst>
          </p:cNvPr>
          <p:cNvSpPr txBox="1"/>
          <p:nvPr/>
        </p:nvSpPr>
        <p:spPr>
          <a:xfrm>
            <a:off x="479550" y="494303"/>
            <a:ext cx="11257720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500" b="1" u="sng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Vigência da EC e situação de acúmulo anterior à EC</a:t>
            </a:r>
            <a:r>
              <a:rPr lang="pt-BR" sz="25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:</a:t>
            </a:r>
          </a:p>
          <a:p>
            <a:pPr algn="just"/>
            <a:endParaRPr lang="pt-BR" sz="2500" u="sng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endParaRPr lang="pt-BR" sz="2500" u="sng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endParaRPr lang="pt-BR" sz="2500" u="sng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500" u="sng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Vigência</a:t>
            </a:r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: data de publicação =&gt; 22/12/2025</a:t>
            </a:r>
          </a:p>
          <a:p>
            <a:pPr algn="just"/>
            <a:endParaRPr lang="pt-BR" sz="25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endParaRPr lang="pt-BR" sz="25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endParaRPr lang="pt-BR" sz="25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5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 o acúmulo </a:t>
            </a:r>
            <a:r>
              <a:rPr lang="pt-BR" sz="2500" i="1" u="sng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ilícito</a:t>
            </a:r>
            <a:r>
              <a:rPr lang="pt-BR" sz="25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ocorrer antes da EC, ele se torna </a:t>
            </a:r>
            <a:r>
              <a:rPr lang="pt-BR" sz="2500" i="1" u="sng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lícito</a:t>
            </a:r>
            <a:r>
              <a:rPr lang="pt-BR" sz="25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com a publicação da EC?</a:t>
            </a:r>
          </a:p>
          <a:p>
            <a:pPr algn="just"/>
            <a:endParaRPr lang="pt-BR" sz="25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endParaRPr lang="pt-BR" sz="25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endParaRPr lang="pt-BR" sz="25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Retroatividade benéfica se aplica para lei sancionadora (art. 5º, XL, CF/88: “</a:t>
            </a:r>
            <a:r>
              <a:rPr lang="pt-BR" sz="2500" i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 lei penal não retroagirá, salvo para beneficiar o réu</a:t>
            </a:r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”).</a:t>
            </a:r>
          </a:p>
        </p:txBody>
      </p:sp>
    </p:spTree>
    <p:extLst>
      <p:ext uri="{BB962C8B-B14F-4D97-AF65-F5344CB8AC3E}">
        <p14:creationId xmlns:p14="http://schemas.microsoft.com/office/powerpoint/2010/main" val="23371988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F3B463-4B61-9742-5CB9-47BD05557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>
            <a:extLst>
              <a:ext uri="{FF2B5EF4-FFF2-40B4-BE49-F238E27FC236}">
                <a16:creationId xmlns:a16="http://schemas.microsoft.com/office/drawing/2014/main" id="{B113068D-1B87-BDB3-8286-44457E78D0C2}"/>
              </a:ext>
            </a:extLst>
          </p:cNvPr>
          <p:cNvSpPr txBox="1"/>
          <p:nvPr/>
        </p:nvSpPr>
        <p:spPr>
          <a:xfrm>
            <a:off x="479550" y="671276"/>
            <a:ext cx="11257720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500" b="1" u="sng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Vigência da EC e situação de acúmulo anterior a 5 anos da publicação da EC</a:t>
            </a:r>
            <a:r>
              <a:rPr lang="pt-BR" sz="25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:</a:t>
            </a:r>
          </a:p>
          <a:p>
            <a:pPr algn="just"/>
            <a:endParaRPr lang="pt-BR" sz="25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endParaRPr lang="pt-BR" sz="25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endParaRPr lang="pt-BR" sz="25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5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E se o acúmulo </a:t>
            </a:r>
            <a:r>
              <a:rPr lang="pt-BR" sz="2500" i="1" u="sng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ilícito</a:t>
            </a:r>
            <a:r>
              <a:rPr lang="pt-BR" sz="25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tiver se constituído há mais de 5 anos da EC (22/12/2025), ele se torna </a:t>
            </a:r>
            <a:r>
              <a:rPr lang="pt-BR" sz="2500" i="1" u="sng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lícito</a:t>
            </a:r>
            <a:r>
              <a:rPr lang="pt-BR" sz="25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por conta do transcurso do prazo decadencial???</a:t>
            </a:r>
          </a:p>
          <a:p>
            <a:pPr algn="just"/>
            <a:endParaRPr lang="pt-BR" sz="25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endParaRPr lang="pt-BR" sz="25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endParaRPr lang="pt-BR" sz="25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Contra </a:t>
            </a:r>
            <a:r>
              <a:rPr lang="pt-BR" sz="2500" i="1" u="sng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ato flagrantemente inconstitucional</a:t>
            </a:r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não se operam os efeitos da decadência. (STF, Pleno, RE 817.338 / DF, Rel. Min. DIAS TOFFOLI, j. 16/10/2019, </a:t>
            </a:r>
            <a:r>
              <a:rPr lang="pt-BR" sz="25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DJe</a:t>
            </a:r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31/07/2020)</a:t>
            </a:r>
          </a:p>
        </p:txBody>
      </p:sp>
    </p:spTree>
    <p:extLst>
      <p:ext uri="{BB962C8B-B14F-4D97-AF65-F5344CB8AC3E}">
        <p14:creationId xmlns:p14="http://schemas.microsoft.com/office/powerpoint/2010/main" val="35543319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702652-9492-6BD9-8336-1981D4771D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>
            <a:extLst>
              <a:ext uri="{FF2B5EF4-FFF2-40B4-BE49-F238E27FC236}">
                <a16:creationId xmlns:a16="http://schemas.microsoft.com/office/drawing/2014/main" id="{FDFA1FEF-F242-03C3-E446-629235ACD2EB}"/>
              </a:ext>
            </a:extLst>
          </p:cNvPr>
          <p:cNvSpPr txBox="1"/>
          <p:nvPr/>
        </p:nvSpPr>
        <p:spPr>
          <a:xfrm>
            <a:off x="479550" y="440272"/>
            <a:ext cx="11257720" cy="5093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500" b="1" u="sng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Acúmulo, compatibilidade de horários e carga horária</a:t>
            </a:r>
            <a:r>
              <a:rPr lang="pt-BR" sz="25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:</a:t>
            </a:r>
          </a:p>
          <a:p>
            <a:pPr algn="just"/>
            <a:endParaRPr lang="pt-BR" sz="2500" u="sng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endParaRPr lang="pt-BR" sz="2500" u="sng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endParaRPr lang="pt-BR" sz="2500" u="sng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5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ARE 1.246.685:</a:t>
            </a:r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RE em que se discute a possibilidade de acumulação remunerada de cargos, especialmente quando o exercício de ambos </a:t>
            </a:r>
            <a:r>
              <a:rPr lang="pt-BR" sz="2500" b="1" u="sng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ultrapassar 60 horas semanais</a:t>
            </a:r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. </a:t>
            </a:r>
          </a:p>
          <a:p>
            <a:pPr algn="just"/>
            <a:endParaRPr lang="pt-BR" sz="25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endParaRPr lang="pt-BR" sz="25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endParaRPr lang="pt-BR" sz="25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5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Tema STF 1.081: </a:t>
            </a:r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“</a:t>
            </a:r>
            <a:r>
              <a:rPr lang="pt-BR" sz="2500" i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As hipóteses excepcionais autorizadoras de acumulação de cargos públicos previstas na Constituição Federal sujeitam-se, </a:t>
            </a:r>
            <a:r>
              <a:rPr lang="pt-BR" sz="2500" b="1" i="1" u="sng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unicamente</a:t>
            </a:r>
            <a:r>
              <a:rPr lang="pt-BR" sz="2500" i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a existência de </a:t>
            </a:r>
            <a:r>
              <a:rPr lang="pt-BR" sz="2500" i="1" u="sng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compatibilidade de horários</a:t>
            </a:r>
            <a:r>
              <a:rPr lang="pt-BR" sz="2500" i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pt-BR" sz="2500" i="1" u="sng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verificada no caso concreto</a:t>
            </a:r>
            <a:r>
              <a:rPr lang="pt-BR" sz="2500" i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pt-BR" sz="2500" i="1" u="sng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ainda que haja norma infraconstitucional que limite a jornada semanal</a:t>
            </a:r>
            <a:r>
              <a:rPr lang="pt-BR" sz="2500" i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.</a:t>
            </a:r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” (j. 19/3/2020)</a:t>
            </a:r>
          </a:p>
        </p:txBody>
      </p:sp>
    </p:spTree>
    <p:extLst>
      <p:ext uri="{BB962C8B-B14F-4D97-AF65-F5344CB8AC3E}">
        <p14:creationId xmlns:p14="http://schemas.microsoft.com/office/powerpoint/2010/main" val="644189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AD857-884B-CEA4-62CA-565980D020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9A23D6EE-EE51-1D6E-2124-56E067B0121D}"/>
              </a:ext>
            </a:extLst>
          </p:cNvPr>
          <p:cNvSpPr txBox="1"/>
          <p:nvPr/>
        </p:nvSpPr>
        <p:spPr>
          <a:xfrm>
            <a:off x="0" y="48009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rgbClr val="0070C0"/>
                </a:solidFill>
              </a:rPr>
              <a:t>SUMÁRIO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1CEA329A-5694-424E-DC2A-72A4EE5A56EA}"/>
              </a:ext>
            </a:extLst>
          </p:cNvPr>
          <p:cNvSpPr txBox="1"/>
          <p:nvPr/>
        </p:nvSpPr>
        <p:spPr>
          <a:xfrm>
            <a:off x="370801" y="847761"/>
            <a:ext cx="11492565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Regra constitucional pré-EC 103/19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Regra constitucional pós-EC 103/19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EC 138/25 e o acúmulo de vínculos públicos de professor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rgbClr val="0070C0"/>
                </a:solidFill>
              </a:rPr>
              <a:t>Inovações da Lei 15.326/26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Lei 15.326/26 e “</a:t>
            </a:r>
            <a:r>
              <a:rPr lang="pt-BR" sz="2500" b="1" i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profissionais do magistério público da educação básica</a:t>
            </a: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”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Lei 15.326/26 e “</a:t>
            </a:r>
            <a:r>
              <a:rPr lang="pt-BR" sz="2500" b="1" i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professores da educação infantil</a:t>
            </a: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”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Aposentadoria de professor: a CF/88, a Lei 11.301/06 e a Lei 15.326/26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Considerações finais</a:t>
            </a:r>
          </a:p>
        </p:txBody>
      </p:sp>
    </p:spTree>
    <p:extLst>
      <p:ext uri="{BB962C8B-B14F-4D97-AF65-F5344CB8AC3E}">
        <p14:creationId xmlns:p14="http://schemas.microsoft.com/office/powerpoint/2010/main" val="21725406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55087F-E4FC-5ABF-D533-CF3CAF7035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>
            <a:extLst>
              <a:ext uri="{FF2B5EF4-FFF2-40B4-BE49-F238E27FC236}">
                <a16:creationId xmlns:a16="http://schemas.microsoft.com/office/drawing/2014/main" id="{7FEF40E9-4BFC-701C-0F97-300414B8F8B9}"/>
              </a:ext>
            </a:extLst>
          </p:cNvPr>
          <p:cNvSpPr txBox="1"/>
          <p:nvPr/>
        </p:nvSpPr>
        <p:spPr>
          <a:xfrm>
            <a:off x="479550" y="469146"/>
            <a:ext cx="11257720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500" b="1" dirty="0"/>
              <a:t>Lei 15.326/26</a:t>
            </a:r>
            <a:r>
              <a:rPr lang="pt-BR" sz="2500" dirty="0"/>
              <a:t> alterou:</a:t>
            </a:r>
          </a:p>
          <a:p>
            <a:pPr algn="just"/>
            <a:endParaRPr lang="pt-BR" sz="2500" dirty="0"/>
          </a:p>
          <a:p>
            <a:pPr marL="457200" indent="-457200" algn="just">
              <a:buAutoNum type="arabicParenR"/>
            </a:pPr>
            <a:r>
              <a:rPr lang="pt-BR" sz="2500" dirty="0"/>
              <a:t>a Lei 11.738/08, que dispõe sobre o </a:t>
            </a:r>
            <a:r>
              <a:rPr lang="pt-BR" sz="2500" b="1" i="1" dirty="0"/>
              <a:t>Piso Nacional da Educação</a:t>
            </a:r>
            <a:r>
              <a:rPr lang="pt-BR" sz="2500" dirty="0"/>
              <a:t>;</a:t>
            </a:r>
          </a:p>
          <a:p>
            <a:pPr marL="457200" indent="-457200" algn="just">
              <a:buAutoNum type="arabicParenR"/>
            </a:pPr>
            <a:endParaRPr lang="pt-BR" sz="2500" dirty="0"/>
          </a:p>
          <a:p>
            <a:pPr marL="457200" indent="-457200" algn="just">
              <a:buAutoNum type="arabicParenR"/>
            </a:pPr>
            <a:r>
              <a:rPr lang="pt-BR" sz="2500" dirty="0"/>
              <a:t>a Lei 9.394/96, que dispõe sobre as </a:t>
            </a:r>
            <a:r>
              <a:rPr lang="pt-BR" sz="2500" b="1" i="1" dirty="0"/>
              <a:t>Diretrizes e Bases da Educação Nacional</a:t>
            </a:r>
            <a:r>
              <a:rPr lang="pt-BR" sz="2500" dirty="0"/>
              <a:t>.</a:t>
            </a:r>
          </a:p>
          <a:p>
            <a:pPr algn="just"/>
            <a:endParaRPr lang="pt-BR" sz="7500" dirty="0"/>
          </a:p>
          <a:p>
            <a:pPr algn="just"/>
            <a:r>
              <a:rPr lang="pt-BR" sz="2500" b="1" dirty="0"/>
              <a:t>Lei 11.738/08</a:t>
            </a:r>
            <a:r>
              <a:rPr lang="pt-BR" sz="2500" dirty="0"/>
              <a:t> incluiu professor da educação infantil como profissional do magistério e conceituou “</a:t>
            </a:r>
            <a:r>
              <a:rPr lang="pt-BR" sz="2500" i="1" dirty="0"/>
              <a:t>profissionais do magistério público da educação básica</a:t>
            </a:r>
            <a:r>
              <a:rPr lang="pt-BR" sz="2500" dirty="0"/>
              <a:t>”.</a:t>
            </a:r>
          </a:p>
          <a:p>
            <a:pPr algn="just"/>
            <a:endParaRPr lang="pt-BR" sz="7500" dirty="0"/>
          </a:p>
          <a:p>
            <a:pPr algn="just"/>
            <a:r>
              <a:rPr lang="pt-BR" sz="2500" b="1" dirty="0"/>
              <a:t>Lei 9.394/96</a:t>
            </a:r>
            <a:r>
              <a:rPr lang="pt-BR" sz="2500" dirty="0"/>
              <a:t> definiu “</a:t>
            </a:r>
            <a:r>
              <a:rPr lang="pt-BR" sz="2500" i="1" dirty="0"/>
              <a:t>professores da educação infantil</a:t>
            </a:r>
            <a:r>
              <a:rPr lang="pt-BR" sz="2500" dirty="0"/>
              <a:t>”.</a:t>
            </a:r>
            <a:endParaRPr lang="pt-BR" sz="25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1426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AD857-884B-CEA4-62CA-565980D020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9A23D6EE-EE51-1D6E-2124-56E067B0121D}"/>
              </a:ext>
            </a:extLst>
          </p:cNvPr>
          <p:cNvSpPr txBox="1"/>
          <p:nvPr/>
        </p:nvSpPr>
        <p:spPr>
          <a:xfrm>
            <a:off x="0" y="48009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rgbClr val="0070C0"/>
                </a:solidFill>
              </a:rPr>
              <a:t>SUMÁRIO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1CEA329A-5694-424E-DC2A-72A4EE5A56EA}"/>
              </a:ext>
            </a:extLst>
          </p:cNvPr>
          <p:cNvSpPr txBox="1"/>
          <p:nvPr/>
        </p:nvSpPr>
        <p:spPr>
          <a:xfrm>
            <a:off x="370801" y="847761"/>
            <a:ext cx="11492565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Regra constitucional pré-EC 103/19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Regra constitucional pós-EC 103/19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EC 138/25 e o acúmulo de vínculos públicos de professor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Inovações da Lei 15.326/26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rgbClr val="0070C0"/>
                </a:solidFill>
              </a:rPr>
              <a:t>Lei 15.326/26 e “profissionais do magistério público da educação básica”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Lei 15.326/26 e “professores da educação infantil”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Aposentadoria de professor: a CF/88, a Lei 11.301/06 e a Lei 15.326/26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Considerações finais</a:t>
            </a:r>
          </a:p>
        </p:txBody>
      </p:sp>
    </p:spTree>
    <p:extLst>
      <p:ext uri="{BB962C8B-B14F-4D97-AF65-F5344CB8AC3E}">
        <p14:creationId xmlns:p14="http://schemas.microsoft.com/office/powerpoint/2010/main" val="22648035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A5F2D3-612C-C382-8A29-2DA9A8D5CC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>
            <a:extLst>
              <a:ext uri="{FF2B5EF4-FFF2-40B4-BE49-F238E27FC236}">
                <a16:creationId xmlns:a16="http://schemas.microsoft.com/office/drawing/2014/main" id="{5F976F71-2F8B-C98F-B412-BE55203C0B2B}"/>
              </a:ext>
            </a:extLst>
          </p:cNvPr>
          <p:cNvSpPr txBox="1"/>
          <p:nvPr/>
        </p:nvSpPr>
        <p:spPr>
          <a:xfrm>
            <a:off x="479550" y="440276"/>
            <a:ext cx="11257720" cy="5093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500" dirty="0"/>
              <a:t>Art. 2º da Lei 11.738/08:</a:t>
            </a:r>
          </a:p>
          <a:p>
            <a:pPr algn="just"/>
            <a:endParaRPr lang="pt-BR" sz="2500" dirty="0"/>
          </a:p>
          <a:p>
            <a:pPr algn="just"/>
            <a:r>
              <a:rPr lang="pt-BR" sz="2500" dirty="0"/>
              <a:t>§ 2º Por </a:t>
            </a:r>
            <a:r>
              <a:rPr lang="pt-BR" sz="2500" u="sng" dirty="0">
                <a:solidFill>
                  <a:srgbClr val="FF0000"/>
                </a:solidFill>
              </a:rPr>
              <a:t>profissionais do magistério</a:t>
            </a:r>
            <a:r>
              <a:rPr lang="pt-BR" sz="2500" u="sng" dirty="0"/>
              <a:t> público da educação básica</a:t>
            </a:r>
            <a:r>
              <a:rPr lang="pt-BR" sz="2500" dirty="0"/>
              <a:t> entendem-se aqueles que desempenham as atividades de </a:t>
            </a:r>
            <a:r>
              <a:rPr lang="pt-BR" sz="2500" u="sng" dirty="0"/>
              <a:t>docência</a:t>
            </a:r>
            <a:r>
              <a:rPr lang="pt-BR" sz="2500" dirty="0"/>
              <a:t> </a:t>
            </a:r>
            <a:r>
              <a:rPr lang="pt-BR" sz="2500" b="1" u="sng" dirty="0">
                <a:solidFill>
                  <a:srgbClr val="FF0000"/>
                </a:solidFill>
                <a:highlight>
                  <a:srgbClr val="FFFF00"/>
                </a:highlight>
              </a:rPr>
              <a:t>ou</a:t>
            </a:r>
            <a:r>
              <a:rPr lang="pt-BR" sz="2500" dirty="0"/>
              <a:t> as de </a:t>
            </a:r>
            <a:r>
              <a:rPr lang="pt-BR" sz="2500" u="sng" dirty="0">
                <a:solidFill>
                  <a:srgbClr val="FF0000"/>
                </a:solidFill>
              </a:rPr>
              <a:t>suporte pedagógico à docência</a:t>
            </a:r>
            <a:r>
              <a:rPr lang="pt-BR" sz="2500" dirty="0"/>
              <a:t>, isto é, direção ou administração, planejamento, </a:t>
            </a:r>
            <a:r>
              <a:rPr lang="pt-BR" sz="2500" u="sng" dirty="0"/>
              <a:t>inspeção</a:t>
            </a:r>
            <a:r>
              <a:rPr lang="pt-BR" sz="2500" dirty="0"/>
              <a:t>, </a:t>
            </a:r>
            <a:r>
              <a:rPr lang="pt-BR" sz="2500" u="sng" dirty="0"/>
              <a:t>supervisão</a:t>
            </a:r>
            <a:r>
              <a:rPr lang="pt-BR" sz="2500" dirty="0"/>
              <a:t>, </a:t>
            </a:r>
            <a:r>
              <a:rPr lang="pt-BR" sz="2500" u="sng" dirty="0"/>
              <a:t>orientação</a:t>
            </a:r>
            <a:r>
              <a:rPr lang="pt-BR" sz="2500" dirty="0"/>
              <a:t> e </a:t>
            </a:r>
            <a:r>
              <a:rPr lang="pt-BR" sz="2500" u="sng" dirty="0"/>
              <a:t>coordenação</a:t>
            </a:r>
            <a:r>
              <a:rPr lang="pt-BR" sz="2500" dirty="0"/>
              <a:t> </a:t>
            </a:r>
            <a:r>
              <a:rPr lang="pt-BR" sz="2500" u="sng" dirty="0"/>
              <a:t>educacionais</a:t>
            </a:r>
            <a:r>
              <a:rPr lang="pt-BR" sz="2500" dirty="0"/>
              <a:t>, exercidas nas escolas de educação básica, </a:t>
            </a:r>
            <a:r>
              <a:rPr lang="pt-BR" sz="2500" u="sng" dirty="0"/>
              <a:t>incluído o professor da educação infantil</a:t>
            </a:r>
            <a:r>
              <a:rPr lang="pt-BR" sz="2500" dirty="0"/>
              <a:t>, reconhecendo o princípio da integralidade entre cuidar, brincar e educar, </a:t>
            </a:r>
            <a:r>
              <a:rPr lang="pt-BR" sz="2500" u="sng" dirty="0">
                <a:solidFill>
                  <a:srgbClr val="FF0000"/>
                </a:solidFill>
              </a:rPr>
              <a:t>independentemente do nome do cargo</a:t>
            </a:r>
            <a:r>
              <a:rPr lang="pt-BR" sz="2500" dirty="0">
                <a:solidFill>
                  <a:srgbClr val="FF0000"/>
                </a:solidFill>
              </a:rPr>
              <a:t> </a:t>
            </a:r>
            <a:r>
              <a:rPr lang="pt-BR" sz="2500" dirty="0"/>
              <a:t>[...].</a:t>
            </a:r>
          </a:p>
          <a:p>
            <a:pPr algn="just"/>
            <a:endParaRPr lang="pt-BR" sz="2500" dirty="0"/>
          </a:p>
          <a:p>
            <a:pPr algn="just"/>
            <a:endParaRPr lang="pt-BR" sz="25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endParaRPr lang="pt-BR" sz="25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500" b="1" u="sng" dirty="0">
                <a:highlight>
                  <a:srgbClr val="FFFF00"/>
                </a:highlight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Objetivo</a:t>
            </a:r>
            <a:r>
              <a:rPr lang="pt-BR" sz="25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: </a:t>
            </a:r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Define profissional do </a:t>
            </a:r>
            <a:r>
              <a:rPr lang="pt-BR" sz="2500" i="1" u="sng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magistério</a:t>
            </a:r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da educação básica como o que realiza funções de </a:t>
            </a:r>
            <a:r>
              <a:rPr lang="pt-BR" sz="2500" u="sng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docência</a:t>
            </a:r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ou </a:t>
            </a:r>
            <a:r>
              <a:rPr lang="pt-BR" sz="2500" u="sng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suporte à docência</a:t>
            </a:r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pt-BR" sz="2500" i="1" u="sng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independentemente do nome do cargo</a:t>
            </a:r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950577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EA6B35-327B-34F2-EAFE-8D833BF20A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>
            <a:extLst>
              <a:ext uri="{FF2B5EF4-FFF2-40B4-BE49-F238E27FC236}">
                <a16:creationId xmlns:a16="http://schemas.microsoft.com/office/drawing/2014/main" id="{C5EA8890-503A-6017-E34A-C0BC435A3B7D}"/>
              </a:ext>
            </a:extLst>
          </p:cNvPr>
          <p:cNvSpPr txBox="1"/>
          <p:nvPr/>
        </p:nvSpPr>
        <p:spPr>
          <a:xfrm>
            <a:off x="446499" y="254489"/>
            <a:ext cx="11385616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500" b="1" dirty="0"/>
              <a:t>Aplicação retroativa da Lei 15.326/26?</a:t>
            </a:r>
          </a:p>
          <a:p>
            <a:pPr algn="just"/>
            <a:endParaRPr lang="pt-BR" sz="4000" dirty="0"/>
          </a:p>
          <a:p>
            <a:pPr algn="just"/>
            <a:r>
              <a:rPr lang="pt-BR" sz="2500" dirty="0"/>
              <a:t>Vigência: data de publicação =&gt; 7/1/2026</a:t>
            </a:r>
          </a:p>
          <a:p>
            <a:pPr algn="just"/>
            <a:endParaRPr lang="pt-BR" sz="4000" dirty="0"/>
          </a:p>
          <a:p>
            <a:pPr algn="just"/>
            <a:r>
              <a:rPr lang="pt-BR" sz="2500" dirty="0"/>
              <a:t>Esta regra </a:t>
            </a:r>
            <a:r>
              <a:rPr lang="pt-BR" sz="2500" i="1" u="sng" dirty="0"/>
              <a:t>interpretativa</a:t>
            </a:r>
            <a:r>
              <a:rPr lang="pt-BR" sz="2500" dirty="0"/>
              <a:t> se aplica para períodos de exercício anteriores à Lei?</a:t>
            </a:r>
          </a:p>
          <a:p>
            <a:pPr algn="just"/>
            <a:endParaRPr lang="pt-BR" sz="4000" dirty="0"/>
          </a:p>
          <a:p>
            <a:pPr algn="just"/>
            <a:r>
              <a:rPr lang="pt-BR" sz="2500" dirty="0">
                <a:ea typeface="Verdana" panose="020B0604030504040204" pitchFamily="34" charset="0"/>
                <a:cs typeface="Calibri" panose="020F0502020204030204" pitchFamily="34" charset="0"/>
              </a:rPr>
              <a:t>Normas </a:t>
            </a:r>
            <a:r>
              <a:rPr lang="pt-BR" sz="2500" i="1" u="sng" dirty="0">
                <a:ea typeface="Verdana" panose="020B0604030504040204" pitchFamily="34" charset="0"/>
                <a:cs typeface="Calibri" panose="020F0502020204030204" pitchFamily="34" charset="0"/>
              </a:rPr>
              <a:t>interpretativas</a:t>
            </a:r>
            <a:r>
              <a:rPr lang="pt-BR" sz="2500" dirty="0">
                <a:ea typeface="Verdana" panose="020B0604030504040204" pitchFamily="34" charset="0"/>
                <a:cs typeface="Calibri" panose="020F0502020204030204" pitchFamily="34" charset="0"/>
              </a:rPr>
              <a:t> alcançam fatos pretéritos. </a:t>
            </a:r>
            <a:r>
              <a:rPr lang="pt-BR" sz="2500" b="1" dirty="0">
                <a:ea typeface="Verdana" panose="020B0604030504040204" pitchFamily="34" charset="0"/>
                <a:cs typeface="Calibri" panose="020F0502020204030204" pitchFamily="34" charset="0"/>
              </a:rPr>
              <a:t>Precedentes:</a:t>
            </a:r>
            <a:endParaRPr lang="pt-BR" sz="2500" b="1" dirty="0"/>
          </a:p>
          <a:p>
            <a:pPr algn="just"/>
            <a:endParaRPr lang="pt-BR" sz="4000" dirty="0"/>
          </a:p>
          <a:p>
            <a:pPr algn="just"/>
            <a:r>
              <a:rPr lang="pt-BR" sz="2500" dirty="0"/>
              <a:t>Aplicação da Lei 11.301/06 para período de Direção Escolar anterior. A </a:t>
            </a:r>
            <a:r>
              <a:rPr lang="pt-BR" sz="2500" dirty="0">
                <a:ea typeface="Verdana" panose="020B0604030504040204" pitchFamily="34" charset="0"/>
                <a:cs typeface="Calibri" panose="020F0502020204030204" pitchFamily="34" charset="0"/>
              </a:rPr>
              <a:t>Lei não criou o direito, só o explicitou.</a:t>
            </a:r>
            <a:endParaRPr lang="pt-BR" sz="2500" dirty="0"/>
          </a:p>
          <a:p>
            <a:pPr algn="just"/>
            <a:endParaRPr lang="pt-BR" sz="2500" b="1" u="sng" dirty="0"/>
          </a:p>
          <a:p>
            <a:pPr algn="just"/>
            <a:r>
              <a:rPr lang="pt-BR" sz="2500" b="1" u="sng" dirty="0">
                <a:ea typeface="Verdana" panose="020B0604030504040204" pitchFamily="34" charset="0"/>
                <a:cs typeface="Calibri" panose="020F0502020204030204" pitchFamily="34" charset="0"/>
              </a:rPr>
              <a:t>TJPR</a:t>
            </a:r>
            <a:r>
              <a:rPr lang="pt-BR" sz="2500" dirty="0"/>
              <a:t>: Processo 948761-0</a:t>
            </a:r>
          </a:p>
          <a:p>
            <a:pPr algn="just"/>
            <a:r>
              <a:rPr lang="pt-BR" sz="2500" b="1" u="sng" dirty="0">
                <a:ea typeface="Verdana" panose="020B0604030504040204" pitchFamily="34" charset="0"/>
                <a:cs typeface="Calibri" panose="020F0502020204030204" pitchFamily="34" charset="0"/>
              </a:rPr>
              <a:t>TCEMG</a:t>
            </a:r>
            <a:r>
              <a:rPr lang="pt-BR" sz="2500" dirty="0">
                <a:ea typeface="Verdana" panose="020B0604030504040204" pitchFamily="34" charset="0"/>
                <a:cs typeface="Calibri" panose="020F0502020204030204" pitchFamily="34" charset="0"/>
              </a:rPr>
              <a:t>: Consulta 715.673</a:t>
            </a:r>
          </a:p>
          <a:p>
            <a:pPr algn="just"/>
            <a:r>
              <a:rPr lang="pt-BR" sz="2500" b="1" u="sng" dirty="0">
                <a:ea typeface="Verdana" panose="020B0604030504040204" pitchFamily="34" charset="0"/>
                <a:cs typeface="Calibri" panose="020F0502020204030204" pitchFamily="34" charset="0"/>
              </a:rPr>
              <a:t>TJMG</a:t>
            </a:r>
            <a:r>
              <a:rPr lang="pt-BR" sz="2500" dirty="0">
                <a:ea typeface="Verdana" panose="020B0604030504040204" pitchFamily="34" charset="0"/>
                <a:cs typeface="Calibri" panose="020F0502020204030204" pitchFamily="34" charset="0"/>
              </a:rPr>
              <a:t>: Apelação 1.0024.13.242764-2/002</a:t>
            </a:r>
            <a:endParaRPr lang="pt-BR" sz="2500" dirty="0"/>
          </a:p>
        </p:txBody>
      </p:sp>
    </p:spTree>
    <p:extLst>
      <p:ext uri="{BB962C8B-B14F-4D97-AF65-F5344CB8AC3E}">
        <p14:creationId xmlns:p14="http://schemas.microsoft.com/office/powerpoint/2010/main" val="23209581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AD857-884B-CEA4-62CA-565980D020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9A23D6EE-EE51-1D6E-2124-56E067B0121D}"/>
              </a:ext>
            </a:extLst>
          </p:cNvPr>
          <p:cNvSpPr txBox="1"/>
          <p:nvPr/>
        </p:nvSpPr>
        <p:spPr>
          <a:xfrm>
            <a:off x="0" y="48009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rgbClr val="0070C0"/>
                </a:solidFill>
              </a:rPr>
              <a:t>SUMÁRIO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1CEA329A-5694-424E-DC2A-72A4EE5A56EA}"/>
              </a:ext>
            </a:extLst>
          </p:cNvPr>
          <p:cNvSpPr txBox="1"/>
          <p:nvPr/>
        </p:nvSpPr>
        <p:spPr>
          <a:xfrm>
            <a:off x="370801" y="847761"/>
            <a:ext cx="11492565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Regra constitucional pré-EC 103/19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Regra constitucional pós-EC 103/19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EC 138/25 e o acúmulo de vínculos públicos de professor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Inovações da Lei 15.326/26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Lei 15.326/26 e “profissionais do magistério público da educação básica”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rgbClr val="0070C0"/>
                </a:solidFill>
              </a:rPr>
              <a:t>Lei 15.326/26 e “professores da educação infantil”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Aposentadoria de professor: a CF/88, a Lei 11.301/06 e a Lei 15.326/26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Considerações finais</a:t>
            </a:r>
          </a:p>
        </p:txBody>
      </p:sp>
    </p:spTree>
    <p:extLst>
      <p:ext uri="{BB962C8B-B14F-4D97-AF65-F5344CB8AC3E}">
        <p14:creationId xmlns:p14="http://schemas.microsoft.com/office/powerpoint/2010/main" val="257848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F7D6283-AC98-B61B-AD53-7F4B7388FAF4}"/>
              </a:ext>
            </a:extLst>
          </p:cNvPr>
          <p:cNvSpPr txBox="1"/>
          <p:nvPr/>
        </p:nvSpPr>
        <p:spPr>
          <a:xfrm>
            <a:off x="0" y="202130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rgbClr val="0070C0"/>
                </a:solidFill>
              </a:rPr>
              <a:t>Reflexão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01B21FA2-6E83-C071-BC32-F886D304FADB}"/>
              </a:ext>
            </a:extLst>
          </p:cNvPr>
          <p:cNvSpPr txBox="1"/>
          <p:nvPr/>
        </p:nvSpPr>
        <p:spPr>
          <a:xfrm>
            <a:off x="481264" y="1413313"/>
            <a:ext cx="1125995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000" b="1" dirty="0"/>
              <a:t>Nas conversações</a:t>
            </a:r>
          </a:p>
          <a:p>
            <a:pPr algn="just"/>
            <a:endParaRPr lang="pt-BR" sz="2500" dirty="0"/>
          </a:p>
          <a:p>
            <a:pPr algn="just"/>
            <a:r>
              <a:rPr lang="pt-BR" sz="2500" dirty="0"/>
              <a:t>Se o companheiro lhe fere o ouvido com má resposta, tenha calma e espere o tempo. Possivelmente já respondeu com gentileza noventa e nove vezes a outras pessoas, ou, talvez, acabe de sofrer uma perda importante.</a:t>
            </a:r>
          </a:p>
          <a:p>
            <a:pPr algn="just"/>
            <a:endParaRPr lang="pt-BR" sz="2500" dirty="0"/>
          </a:p>
          <a:p>
            <a:pPr algn="just"/>
            <a:r>
              <a:rPr lang="pt-BR" sz="2500" dirty="0"/>
              <a:t>Ajude, conversando. Uma boa palavra auxilia sempre. </a:t>
            </a:r>
          </a:p>
          <a:p>
            <a:pPr algn="just"/>
            <a:endParaRPr lang="pt-BR" sz="2500" dirty="0"/>
          </a:p>
          <a:p>
            <a:pPr algn="just"/>
            <a:r>
              <a:rPr lang="pt-BR" sz="2500" dirty="0"/>
              <a:t>Lembre-se de que o mal não merece comentário em tempo algum. </a:t>
            </a:r>
          </a:p>
          <a:p>
            <a:pPr algn="just"/>
            <a:endParaRPr lang="pt-BR" sz="2500" dirty="0"/>
          </a:p>
          <a:p>
            <a:pPr algn="just"/>
            <a:endParaRPr lang="pt-BR" sz="2500" dirty="0"/>
          </a:p>
          <a:p>
            <a:pPr algn="just"/>
            <a:endParaRPr lang="pt-BR" sz="2500" dirty="0"/>
          </a:p>
          <a:p>
            <a:pPr algn="just"/>
            <a:endParaRPr lang="pt-BR" sz="2500" dirty="0"/>
          </a:p>
          <a:p>
            <a:pPr algn="just"/>
            <a:r>
              <a:rPr lang="pt-BR" sz="1400" dirty="0"/>
              <a:t>LUIZ, André. Agenda cristã. Psicografado por Francisco Cândido Xavier. Rio de Janeiro: FEB, 2012, p. 49-50.</a:t>
            </a:r>
          </a:p>
        </p:txBody>
      </p:sp>
    </p:spTree>
    <p:extLst>
      <p:ext uri="{BB962C8B-B14F-4D97-AF65-F5344CB8AC3E}">
        <p14:creationId xmlns:p14="http://schemas.microsoft.com/office/powerpoint/2010/main" val="34854840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6A4F04-8F3C-42AB-5793-F44ADC2A2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>
            <a:extLst>
              <a:ext uri="{FF2B5EF4-FFF2-40B4-BE49-F238E27FC236}">
                <a16:creationId xmlns:a16="http://schemas.microsoft.com/office/drawing/2014/main" id="{E7B53DBA-5F88-8199-57F3-5A6DAE161EFE}"/>
              </a:ext>
            </a:extLst>
          </p:cNvPr>
          <p:cNvSpPr txBox="1"/>
          <p:nvPr/>
        </p:nvSpPr>
        <p:spPr>
          <a:xfrm>
            <a:off x="479550" y="488400"/>
            <a:ext cx="11257720" cy="5093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500" dirty="0"/>
              <a:t>Art. 61 da Lei 9.394/96:</a:t>
            </a:r>
          </a:p>
          <a:p>
            <a:pPr algn="just"/>
            <a:endParaRPr lang="pt-BR" sz="2500" dirty="0"/>
          </a:p>
          <a:p>
            <a:pPr algn="just"/>
            <a:r>
              <a:rPr lang="pt-BR" sz="2500" dirty="0"/>
              <a:t>§ 2º São considerados </a:t>
            </a:r>
            <a:r>
              <a:rPr lang="pt-BR" sz="2500" u="sng" dirty="0"/>
              <a:t>professores da educação infantil</a:t>
            </a:r>
            <a:r>
              <a:rPr lang="pt-BR" sz="2500" dirty="0"/>
              <a:t>, devendo ser enquadrados na carreira do magistério, </a:t>
            </a:r>
            <a:r>
              <a:rPr lang="pt-BR" sz="2500" u="sng" dirty="0"/>
              <a:t>independentemente da designação do cargo</a:t>
            </a:r>
            <a:r>
              <a:rPr lang="pt-BR" sz="2500" dirty="0"/>
              <a:t> que ocupam, os que exercem </a:t>
            </a:r>
            <a:r>
              <a:rPr lang="pt-BR" sz="2500" u="sng" dirty="0"/>
              <a:t>função docente</a:t>
            </a:r>
            <a:r>
              <a:rPr lang="pt-BR" sz="2500" dirty="0"/>
              <a:t> e atuam diretamente com as crianças educandas, com formação no magistério ou em curso de nível superior e aprovados em concurso.</a:t>
            </a:r>
          </a:p>
          <a:p>
            <a:pPr algn="just"/>
            <a:endParaRPr lang="pt-BR" sz="2500" dirty="0"/>
          </a:p>
          <a:p>
            <a:pPr algn="just"/>
            <a:endParaRPr lang="pt-BR" sz="2500" dirty="0"/>
          </a:p>
          <a:p>
            <a:pPr algn="just"/>
            <a:r>
              <a:rPr lang="pt-BR" sz="2500" b="1" u="sng" dirty="0">
                <a:highlight>
                  <a:srgbClr val="FFFF00"/>
                </a:highlight>
                <a:ea typeface="Verdana" panose="020B0604030504040204" pitchFamily="34" charset="0"/>
                <a:cs typeface="Calibri" panose="020F0502020204030204" pitchFamily="34" charset="0"/>
              </a:rPr>
              <a:t>Objetivo</a:t>
            </a:r>
            <a:r>
              <a:rPr lang="pt-BR" sz="2500" b="1" dirty="0">
                <a:ea typeface="Verdana" panose="020B0604030504040204" pitchFamily="34" charset="0"/>
                <a:cs typeface="Calibri" panose="020F0502020204030204" pitchFamily="34" charset="0"/>
              </a:rPr>
              <a:t>:</a:t>
            </a:r>
            <a:r>
              <a:rPr lang="pt-BR" sz="2500" dirty="0">
                <a:ea typeface="Verdana" panose="020B0604030504040204" pitchFamily="34" charset="0"/>
                <a:cs typeface="Calibri" panose="020F0502020204030204" pitchFamily="34" charset="0"/>
              </a:rPr>
              <a:t> Define “professor de educação infantil”.</a:t>
            </a:r>
          </a:p>
          <a:p>
            <a:pPr algn="just"/>
            <a:endParaRPr lang="pt-BR" sz="2500" dirty="0"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500" dirty="0">
                <a:ea typeface="Verdana" panose="020B0604030504040204" pitchFamily="34" charset="0"/>
                <a:cs typeface="Calibri" panose="020F0502020204030204" pitchFamily="34" charset="0"/>
              </a:rPr>
              <a:t>É aquele que exerce “função docente”, </a:t>
            </a:r>
            <a:r>
              <a:rPr lang="pt-BR" sz="2500" i="1" u="sng" dirty="0">
                <a:ea typeface="Verdana" panose="020B0604030504040204" pitchFamily="34" charset="0"/>
                <a:cs typeface="Calibri" panose="020F0502020204030204" pitchFamily="34" charset="0"/>
              </a:rPr>
              <a:t>independentemente da designação do cargo</a:t>
            </a:r>
            <a:r>
              <a:rPr lang="pt-BR" sz="2500" dirty="0">
                <a:ea typeface="Verdana" panose="020B0604030504040204" pitchFamily="34" charset="0"/>
                <a:cs typeface="Calibri" panose="020F0502020204030204" pitchFamily="34" charset="0"/>
              </a:rPr>
              <a:t>.</a:t>
            </a:r>
          </a:p>
          <a:p>
            <a:pPr algn="just"/>
            <a:endParaRPr lang="pt-BR" sz="2500" dirty="0"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500" dirty="0">
                <a:ea typeface="Verdana" panose="020B0604030504040204" pitchFamily="34" charset="0"/>
                <a:cs typeface="Calibri" panose="020F0502020204030204" pitchFamily="34" charset="0"/>
              </a:rPr>
              <a:t>Nalguns municípios, utiliza-se a expressão “Educador Infantil” etc. </a:t>
            </a:r>
            <a:endParaRPr lang="pt-BR" sz="2500" dirty="0"/>
          </a:p>
        </p:txBody>
      </p:sp>
    </p:spTree>
    <p:extLst>
      <p:ext uri="{BB962C8B-B14F-4D97-AF65-F5344CB8AC3E}">
        <p14:creationId xmlns:p14="http://schemas.microsoft.com/office/powerpoint/2010/main" val="24203722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25EEEE-5F50-522D-BAD9-430BACDDD1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>
            <a:extLst>
              <a:ext uri="{FF2B5EF4-FFF2-40B4-BE49-F238E27FC236}">
                <a16:creationId xmlns:a16="http://schemas.microsoft.com/office/drawing/2014/main" id="{6CE85981-ADB7-F978-3910-8819A230A56E}"/>
              </a:ext>
            </a:extLst>
          </p:cNvPr>
          <p:cNvSpPr txBox="1"/>
          <p:nvPr/>
        </p:nvSpPr>
        <p:spPr>
          <a:xfrm>
            <a:off x="569398" y="364659"/>
            <a:ext cx="11097466" cy="570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500" b="1" dirty="0"/>
              <a:t>Aplicação retroativa da Lei 15.326/26?</a:t>
            </a:r>
          </a:p>
          <a:p>
            <a:pPr algn="just"/>
            <a:endParaRPr lang="pt-BR" sz="2500" dirty="0"/>
          </a:p>
          <a:p>
            <a:pPr algn="just"/>
            <a:endParaRPr lang="pt-BR" sz="2500" dirty="0"/>
          </a:p>
          <a:p>
            <a:pPr algn="just"/>
            <a:r>
              <a:rPr lang="pt-BR" sz="2500" dirty="0"/>
              <a:t>Vigência: data de publicação =&gt; 7/1/2026</a:t>
            </a:r>
          </a:p>
          <a:p>
            <a:pPr algn="just"/>
            <a:endParaRPr lang="pt-BR" sz="2500" dirty="0"/>
          </a:p>
          <a:p>
            <a:pPr algn="just"/>
            <a:endParaRPr lang="pt-BR" sz="2500" dirty="0"/>
          </a:p>
          <a:p>
            <a:pPr algn="just"/>
            <a:r>
              <a:rPr lang="pt-BR" sz="2500" dirty="0"/>
              <a:t>Esta regra </a:t>
            </a:r>
            <a:r>
              <a:rPr lang="pt-BR" sz="2500" i="1" u="sng" dirty="0"/>
              <a:t>interpretativa</a:t>
            </a:r>
            <a:r>
              <a:rPr lang="pt-BR" sz="2500" dirty="0"/>
              <a:t> se aplica para períodos de exercício anteriores à Lei?</a:t>
            </a:r>
          </a:p>
          <a:p>
            <a:pPr algn="just"/>
            <a:endParaRPr lang="pt-BR" sz="2500" dirty="0"/>
          </a:p>
          <a:p>
            <a:pPr algn="just"/>
            <a:endParaRPr lang="pt-BR" sz="2500" dirty="0"/>
          </a:p>
          <a:p>
            <a:pPr algn="just"/>
            <a:r>
              <a:rPr lang="pt-BR" sz="2500" dirty="0">
                <a:ea typeface="Verdana" panose="020B0604030504040204" pitchFamily="34" charset="0"/>
                <a:cs typeface="Calibri" panose="020F0502020204030204" pitchFamily="34" charset="0"/>
              </a:rPr>
              <a:t>Normas </a:t>
            </a:r>
            <a:r>
              <a:rPr lang="pt-BR" sz="2500" i="1" u="sng" dirty="0">
                <a:ea typeface="Verdana" panose="020B0604030504040204" pitchFamily="34" charset="0"/>
                <a:cs typeface="Calibri" panose="020F0502020204030204" pitchFamily="34" charset="0"/>
              </a:rPr>
              <a:t>interpretativas</a:t>
            </a:r>
            <a:r>
              <a:rPr lang="pt-BR" sz="2500" dirty="0">
                <a:ea typeface="Verdana" panose="020B0604030504040204" pitchFamily="34" charset="0"/>
                <a:cs typeface="Calibri" panose="020F0502020204030204" pitchFamily="34" charset="0"/>
              </a:rPr>
              <a:t> alcançam fatos pretéritos. </a:t>
            </a:r>
            <a:r>
              <a:rPr lang="pt-BR" sz="2500" b="1" dirty="0">
                <a:ea typeface="Verdana" panose="020B0604030504040204" pitchFamily="34" charset="0"/>
                <a:cs typeface="Calibri" panose="020F0502020204030204" pitchFamily="34" charset="0"/>
              </a:rPr>
              <a:t>Precedentes:</a:t>
            </a:r>
            <a:endParaRPr lang="pt-BR" sz="2500" b="1" dirty="0"/>
          </a:p>
          <a:p>
            <a:pPr algn="just"/>
            <a:endParaRPr lang="pt-BR" sz="4000" dirty="0"/>
          </a:p>
          <a:p>
            <a:pPr algn="just"/>
            <a:r>
              <a:rPr lang="pt-BR" sz="2500" dirty="0"/>
              <a:t>Aplicação da Lei 11.301/06 para período de Direção Escolar anterior. A </a:t>
            </a:r>
            <a:r>
              <a:rPr lang="pt-BR" sz="2500" dirty="0">
                <a:ea typeface="Verdana" panose="020B0604030504040204" pitchFamily="34" charset="0"/>
                <a:cs typeface="Calibri" panose="020F0502020204030204" pitchFamily="34" charset="0"/>
              </a:rPr>
              <a:t>Lei não criou o direito, só o explicitou, </a:t>
            </a:r>
            <a:r>
              <a:rPr lang="pt-BR" sz="2500" i="1" dirty="0">
                <a:ea typeface="Verdana" panose="020B0604030504040204" pitchFamily="34" charset="0"/>
                <a:cs typeface="Calibri" panose="020F0502020204030204" pitchFamily="34" charset="0"/>
              </a:rPr>
              <a:t>v. g.</a:t>
            </a:r>
            <a:r>
              <a:rPr lang="pt-BR" sz="2500" dirty="0">
                <a:ea typeface="Verdana" panose="020B0604030504040204" pitchFamily="34" charset="0"/>
                <a:cs typeface="Calibri" panose="020F0502020204030204" pitchFamily="34" charset="0"/>
              </a:rPr>
              <a:t>: </a:t>
            </a:r>
            <a:r>
              <a:rPr lang="pt-BR" sz="2500" b="1" u="sng" dirty="0">
                <a:ea typeface="Verdana" panose="020B0604030504040204" pitchFamily="34" charset="0"/>
                <a:cs typeface="Calibri" panose="020F0502020204030204" pitchFamily="34" charset="0"/>
              </a:rPr>
              <a:t>TJPR</a:t>
            </a:r>
            <a:r>
              <a:rPr lang="pt-BR" sz="2500" dirty="0"/>
              <a:t>: Processo 948761-0; </a:t>
            </a:r>
            <a:r>
              <a:rPr lang="pt-BR" sz="2500" b="1" u="sng" dirty="0">
                <a:ea typeface="Verdana" panose="020B0604030504040204" pitchFamily="34" charset="0"/>
                <a:cs typeface="Calibri" panose="020F0502020204030204" pitchFamily="34" charset="0"/>
              </a:rPr>
              <a:t>TCEMG</a:t>
            </a:r>
            <a:r>
              <a:rPr lang="pt-BR" sz="2500" dirty="0">
                <a:ea typeface="Verdana" panose="020B0604030504040204" pitchFamily="34" charset="0"/>
                <a:cs typeface="Calibri" panose="020F0502020204030204" pitchFamily="34" charset="0"/>
              </a:rPr>
              <a:t>: Consulta 715.673 e </a:t>
            </a:r>
            <a:r>
              <a:rPr lang="pt-BR" sz="2500" b="1" u="sng" dirty="0">
                <a:ea typeface="Verdana" panose="020B0604030504040204" pitchFamily="34" charset="0"/>
                <a:cs typeface="Calibri" panose="020F0502020204030204" pitchFamily="34" charset="0"/>
              </a:rPr>
              <a:t>TJMG</a:t>
            </a:r>
            <a:r>
              <a:rPr lang="pt-BR" sz="2500" dirty="0">
                <a:ea typeface="Verdana" panose="020B0604030504040204" pitchFamily="34" charset="0"/>
                <a:cs typeface="Calibri" panose="020F0502020204030204" pitchFamily="34" charset="0"/>
              </a:rPr>
              <a:t>: Apelação 1.0024.13.242764-2/002.</a:t>
            </a:r>
            <a:endParaRPr lang="pt-BR" sz="2500" dirty="0"/>
          </a:p>
        </p:txBody>
      </p:sp>
    </p:spTree>
    <p:extLst>
      <p:ext uri="{BB962C8B-B14F-4D97-AF65-F5344CB8AC3E}">
        <p14:creationId xmlns:p14="http://schemas.microsoft.com/office/powerpoint/2010/main" val="39406030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AD857-884B-CEA4-62CA-565980D020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9A23D6EE-EE51-1D6E-2124-56E067B0121D}"/>
              </a:ext>
            </a:extLst>
          </p:cNvPr>
          <p:cNvSpPr txBox="1"/>
          <p:nvPr/>
        </p:nvSpPr>
        <p:spPr>
          <a:xfrm>
            <a:off x="0" y="48009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rgbClr val="0070C0"/>
                </a:solidFill>
              </a:rPr>
              <a:t>SUMÁRIO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1CEA329A-5694-424E-DC2A-72A4EE5A56EA}"/>
              </a:ext>
            </a:extLst>
          </p:cNvPr>
          <p:cNvSpPr txBox="1"/>
          <p:nvPr/>
        </p:nvSpPr>
        <p:spPr>
          <a:xfrm>
            <a:off x="370801" y="847761"/>
            <a:ext cx="11492565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Regra constitucional pré-EC 103/19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Regra constitucional pós-EC 103/19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EC 138/25 e o acúmulo de vínculos públicos de professor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Inovações da Lei 15.326/26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Lei 15.326/26 e “profissionais do magistério público da educação básica”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Lei 15.326/26 e “professores da educação infantil”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rgbClr val="0070C0"/>
                </a:solidFill>
              </a:rPr>
              <a:t>Aposentadoria de professor: a CF/88, a Lei 11.301/06 e a Lei 15.326/26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Considerações finais</a:t>
            </a:r>
          </a:p>
        </p:txBody>
      </p:sp>
    </p:spTree>
    <p:extLst>
      <p:ext uri="{BB962C8B-B14F-4D97-AF65-F5344CB8AC3E}">
        <p14:creationId xmlns:p14="http://schemas.microsoft.com/office/powerpoint/2010/main" val="34237225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AFEC3-33A8-B600-1D0D-A9D82E540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>
            <a:extLst>
              <a:ext uri="{FF2B5EF4-FFF2-40B4-BE49-F238E27FC236}">
                <a16:creationId xmlns:a16="http://schemas.microsoft.com/office/drawing/2014/main" id="{284B40E7-3545-70AF-47F3-F334588A124A}"/>
              </a:ext>
            </a:extLst>
          </p:cNvPr>
          <p:cNvSpPr txBox="1"/>
          <p:nvPr/>
        </p:nvSpPr>
        <p:spPr>
          <a:xfrm>
            <a:off x="410664" y="180086"/>
            <a:ext cx="11410434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b="1" dirty="0">
                <a:solidFill>
                  <a:srgbClr val="FF0000"/>
                </a:solidFill>
              </a:rPr>
              <a:t>Realidade normativa:</a:t>
            </a:r>
          </a:p>
          <a:p>
            <a:pPr algn="just"/>
            <a:endParaRPr lang="pt-BR" sz="4000" dirty="0"/>
          </a:p>
          <a:p>
            <a:pPr algn="just"/>
            <a:r>
              <a:rPr lang="pt-BR" sz="2500" dirty="0"/>
              <a:t>Magistério é “</a:t>
            </a:r>
            <a:r>
              <a:rPr lang="pt-BR" sz="2500" i="1" u="sng" dirty="0"/>
              <a:t>ofício</a:t>
            </a:r>
            <a:r>
              <a:rPr lang="pt-BR" sz="2500" i="1" dirty="0"/>
              <a:t> [...] de </a:t>
            </a:r>
            <a:r>
              <a:rPr lang="pt-BR" sz="2500" i="1" u="sng" dirty="0"/>
              <a:t>professor</a:t>
            </a:r>
            <a:r>
              <a:rPr lang="pt-BR" sz="2500" dirty="0"/>
              <a:t>” </a:t>
            </a:r>
            <a:r>
              <a:rPr lang="pt-BR" sz="1100" dirty="0"/>
              <a:t>(</a:t>
            </a:r>
            <a:r>
              <a:rPr lang="pt-BR" sz="1100" dirty="0">
                <a:hlinkClick r:id="rId3"/>
              </a:rPr>
              <a:t>https://michaelis.uol.com.br/moderno-</a:t>
            </a:r>
            <a:r>
              <a:rPr lang="pt-BR" sz="1100" dirty="0" err="1">
                <a:hlinkClick r:id="rId3"/>
              </a:rPr>
              <a:t>portugues</a:t>
            </a:r>
            <a:r>
              <a:rPr lang="pt-BR" sz="1100" dirty="0">
                <a:hlinkClick r:id="rId3"/>
              </a:rPr>
              <a:t>/busca/</a:t>
            </a:r>
            <a:r>
              <a:rPr lang="pt-BR" sz="1100" dirty="0" err="1">
                <a:hlinkClick r:id="rId3"/>
              </a:rPr>
              <a:t>portugues</a:t>
            </a:r>
            <a:r>
              <a:rPr lang="pt-BR" sz="1100" dirty="0">
                <a:hlinkClick r:id="rId3"/>
              </a:rPr>
              <a:t>-brasileiro/</a:t>
            </a:r>
            <a:r>
              <a:rPr lang="pt-BR" sz="1100" dirty="0" err="1">
                <a:hlinkClick r:id="rId3"/>
              </a:rPr>
              <a:t>magisterio</a:t>
            </a:r>
            <a:r>
              <a:rPr lang="pt-BR" sz="1100" dirty="0"/>
              <a:t>)</a:t>
            </a:r>
            <a:r>
              <a:rPr lang="pt-BR" sz="2500" dirty="0"/>
              <a:t>.</a:t>
            </a:r>
          </a:p>
          <a:p>
            <a:pPr algn="just"/>
            <a:endParaRPr lang="pt-BR" sz="4000" dirty="0"/>
          </a:p>
          <a:p>
            <a:pPr algn="just"/>
            <a:r>
              <a:rPr lang="pt-BR" sz="2500" dirty="0"/>
              <a:t>CF/88 garante aposentadoria para “</a:t>
            </a:r>
            <a:r>
              <a:rPr lang="pt-BR" sz="2500" i="1" u="sng" dirty="0"/>
              <a:t>professor</a:t>
            </a:r>
            <a:r>
              <a:rPr lang="pt-BR" sz="2500" dirty="0"/>
              <a:t>” que exerce “</a:t>
            </a:r>
            <a:r>
              <a:rPr lang="pt-BR" sz="2500" i="1" dirty="0"/>
              <a:t>função de </a:t>
            </a:r>
            <a:r>
              <a:rPr lang="pt-BR" sz="2500" i="1" u="sng" dirty="0"/>
              <a:t>magistério</a:t>
            </a:r>
            <a:r>
              <a:rPr lang="pt-BR" sz="2500" dirty="0"/>
              <a:t>”.</a:t>
            </a:r>
          </a:p>
          <a:p>
            <a:pPr algn="just"/>
            <a:endParaRPr lang="pt-BR" sz="4000" dirty="0"/>
          </a:p>
          <a:p>
            <a:pPr algn="just"/>
            <a:r>
              <a:rPr lang="pt-BR" sz="2500" dirty="0"/>
              <a:t>Lei 11.301/06 definiu “</a:t>
            </a:r>
            <a:r>
              <a:rPr lang="pt-BR" sz="2500" i="1" u="sng" dirty="0"/>
              <a:t>funções de magistério</a:t>
            </a:r>
            <a:r>
              <a:rPr lang="pt-BR" sz="2500" dirty="0"/>
              <a:t>”. </a:t>
            </a:r>
          </a:p>
          <a:p>
            <a:pPr algn="just"/>
            <a:endParaRPr lang="pt-BR" sz="4000" dirty="0"/>
          </a:p>
          <a:p>
            <a:pPr algn="just"/>
            <a:r>
              <a:rPr lang="pt-BR" sz="2500" dirty="0"/>
              <a:t>Lei 15.326/26 definiu profissional do </a:t>
            </a:r>
            <a:r>
              <a:rPr lang="pt-BR" sz="2500" i="1" u="sng" dirty="0"/>
              <a:t>magistério</a:t>
            </a:r>
            <a:r>
              <a:rPr lang="pt-BR" sz="2500" dirty="0"/>
              <a:t> da</a:t>
            </a:r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educação básica como o que realiza funções de </a:t>
            </a:r>
            <a:r>
              <a:rPr lang="pt-BR" sz="2500" u="sng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docência</a:t>
            </a:r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 </a:t>
            </a:r>
            <a:r>
              <a:rPr lang="pt-BR" sz="2500" u="sng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suporte à docência</a:t>
            </a:r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.</a:t>
            </a:r>
          </a:p>
          <a:p>
            <a:pPr algn="just"/>
            <a:endParaRPr lang="pt-BR" sz="4000" u="sng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500" dirty="0"/>
              <a:t>Lei 15.326/26 definiu </a:t>
            </a:r>
            <a:r>
              <a:rPr lang="pt-BR" sz="2500" i="1" u="sng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professor de educação infantil</a:t>
            </a:r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para o que exerce função docente, </a:t>
            </a:r>
            <a:r>
              <a:rPr lang="pt-BR" sz="2500" i="1" u="sng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independentemente do nome do cargo</a:t>
            </a:r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96923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AFEC3-33A8-B600-1D0D-A9D82E540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>
            <a:extLst>
              <a:ext uri="{FF2B5EF4-FFF2-40B4-BE49-F238E27FC236}">
                <a16:creationId xmlns:a16="http://schemas.microsoft.com/office/drawing/2014/main" id="{284B40E7-3545-70AF-47F3-F334588A124A}"/>
              </a:ext>
            </a:extLst>
          </p:cNvPr>
          <p:cNvSpPr txBox="1"/>
          <p:nvPr/>
        </p:nvSpPr>
        <p:spPr>
          <a:xfrm>
            <a:off x="306636" y="185162"/>
            <a:ext cx="11578728" cy="4285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3500" b="1" dirty="0">
                <a:solidFill>
                  <a:srgbClr val="FF0000"/>
                </a:solidFill>
              </a:rPr>
              <a:t>Pontos de atenção para fins </a:t>
            </a:r>
            <a:r>
              <a:rPr lang="pt-BR" sz="3500" b="1" i="1" u="sng" dirty="0">
                <a:solidFill>
                  <a:srgbClr val="FF0000"/>
                </a:solidFill>
              </a:rPr>
              <a:t>previdenciários</a:t>
            </a:r>
          </a:p>
          <a:p>
            <a:pPr algn="just"/>
            <a:endParaRPr lang="pt-BR" sz="40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500" b="1" u="sng" dirty="0">
                <a:highlight>
                  <a:srgbClr val="FFFF00"/>
                </a:highlight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Cargo</a:t>
            </a:r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de professor de educação infantil exercido antes da Lei 15.326/26, pode ser computado para aposentadoria de professor</a:t>
            </a:r>
            <a:r>
              <a:rPr lang="pt-BR" sz="2500" b="1" i="1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???</a:t>
            </a:r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endParaRPr lang="pt-BR" sz="2500" dirty="0"/>
          </a:p>
          <a:p>
            <a:pPr algn="just"/>
            <a:endParaRPr lang="pt-BR" sz="40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500" b="1" u="sng" dirty="0">
                <a:highlight>
                  <a:srgbClr val="FFFF00"/>
                </a:highlight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Função</a:t>
            </a:r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de prof. de educação infantil, </a:t>
            </a:r>
            <a:r>
              <a:rPr lang="pt-BR" sz="2500" i="1" u="sng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independentemente do nome do cargo</a:t>
            </a:r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exercida antes da Lei 15.326/26, pode ser computada para aposentadoria de professor</a:t>
            </a:r>
            <a:r>
              <a:rPr lang="pt-BR" sz="2500" b="1" i="1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???</a:t>
            </a:r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endParaRPr lang="pt-BR" sz="2500" dirty="0"/>
          </a:p>
          <a:p>
            <a:pPr algn="just"/>
            <a:endParaRPr lang="pt-BR" sz="40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1373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AD857-884B-CEA4-62CA-565980D020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9A23D6EE-EE51-1D6E-2124-56E067B0121D}"/>
              </a:ext>
            </a:extLst>
          </p:cNvPr>
          <p:cNvSpPr txBox="1"/>
          <p:nvPr/>
        </p:nvSpPr>
        <p:spPr>
          <a:xfrm>
            <a:off x="0" y="48009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rgbClr val="0070C0"/>
                </a:solidFill>
              </a:rPr>
              <a:t>SUMÁRIO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1CEA329A-5694-424E-DC2A-72A4EE5A56EA}"/>
              </a:ext>
            </a:extLst>
          </p:cNvPr>
          <p:cNvSpPr txBox="1"/>
          <p:nvPr/>
        </p:nvSpPr>
        <p:spPr>
          <a:xfrm>
            <a:off x="370801" y="847761"/>
            <a:ext cx="11492565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Regra constitucional pré-EC 103/19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Regra constitucional pós-EC 103/19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EC 138/25 e o acúmulo de vínculos públicos de professor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Inovações da Lei 15.326/26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Lei 15.326/26 e “profissionais do magistério público da educação básica”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Lei 15.326/26 e “professores da educação infantil”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Aposentadoria de professor: a CF/88, a Lei 11.301/06 e a Lei 15.326/26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rgbClr val="0070C0"/>
                </a:solidFill>
              </a:rPr>
              <a:t>Considerações finais</a:t>
            </a:r>
          </a:p>
        </p:txBody>
      </p:sp>
    </p:spTree>
    <p:extLst>
      <p:ext uri="{BB962C8B-B14F-4D97-AF65-F5344CB8AC3E}">
        <p14:creationId xmlns:p14="http://schemas.microsoft.com/office/powerpoint/2010/main" val="40279193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91F379-DBF9-B575-627B-2310D27ABC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>
            <a:extLst>
              <a:ext uri="{FF2B5EF4-FFF2-40B4-BE49-F238E27FC236}">
                <a16:creationId xmlns:a16="http://schemas.microsoft.com/office/drawing/2014/main" id="{53AEE27C-4CF2-1769-648D-D87B743FCA0C}"/>
              </a:ext>
            </a:extLst>
          </p:cNvPr>
          <p:cNvSpPr txBox="1"/>
          <p:nvPr/>
        </p:nvSpPr>
        <p:spPr>
          <a:xfrm>
            <a:off x="479550" y="2851233"/>
            <a:ext cx="112577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500" dirty="0"/>
              <a:t>Inovação legislativa exige dos </a:t>
            </a:r>
            <a:r>
              <a:rPr lang="pt-BR" sz="2500" b="1" dirty="0"/>
              <a:t>órgãos </a:t>
            </a:r>
            <a:r>
              <a:rPr lang="pt-BR" sz="2500" b="1" u="sng" dirty="0"/>
              <a:t>reguladores</a:t>
            </a:r>
            <a:r>
              <a:rPr lang="pt-BR" sz="2500" dirty="0"/>
              <a:t> </a:t>
            </a:r>
            <a:r>
              <a:rPr lang="pt-BR" sz="2500" b="1" dirty="0"/>
              <a:t>(</a:t>
            </a:r>
            <a:r>
              <a:rPr lang="pt-BR" sz="2500" b="1" u="sng" dirty="0"/>
              <a:t>MPS</a:t>
            </a:r>
            <a:r>
              <a:rPr lang="pt-BR" sz="2500" b="1" dirty="0"/>
              <a:t> e </a:t>
            </a:r>
            <a:r>
              <a:rPr lang="pt-BR" sz="2500" b="1" u="sng" dirty="0"/>
              <a:t>TCE</a:t>
            </a:r>
            <a:r>
              <a:rPr lang="pt-BR" sz="2500" b="1" dirty="0"/>
              <a:t>)</a:t>
            </a:r>
            <a:r>
              <a:rPr lang="pt-BR" sz="2500" dirty="0"/>
              <a:t> orientação aos RPPS visando garantir segurança jurídica e pacificação social. </a:t>
            </a:r>
          </a:p>
        </p:txBody>
      </p:sp>
    </p:spTree>
    <p:extLst>
      <p:ext uri="{BB962C8B-B14F-4D97-AF65-F5344CB8AC3E}">
        <p14:creationId xmlns:p14="http://schemas.microsoft.com/office/powerpoint/2010/main" val="40586074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4250ED-9367-F137-0C51-57A016BA98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47D43815-BFE9-FC9D-196F-5D63E4BF7CCD}"/>
              </a:ext>
            </a:extLst>
          </p:cNvPr>
          <p:cNvSpPr txBox="1"/>
          <p:nvPr/>
        </p:nvSpPr>
        <p:spPr>
          <a:xfrm>
            <a:off x="0" y="1135784"/>
            <a:ext cx="121919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000" b="1" dirty="0">
                <a:solidFill>
                  <a:srgbClr val="FF0000"/>
                </a:solidFill>
              </a:rPr>
              <a:t>FIM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D04D39BE-C23E-5C35-59D9-32855FFFECA9}"/>
              </a:ext>
            </a:extLst>
          </p:cNvPr>
          <p:cNvSpPr txBox="1"/>
          <p:nvPr/>
        </p:nvSpPr>
        <p:spPr>
          <a:xfrm>
            <a:off x="0" y="2789715"/>
            <a:ext cx="12191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/>
              <a:t>Obrigado!</a:t>
            </a:r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503B80A1-36A4-F31F-2ED7-A035C4103C92}"/>
              </a:ext>
            </a:extLst>
          </p:cNvPr>
          <p:cNvSpPr txBox="1">
            <a:spLocks/>
          </p:cNvSpPr>
          <p:nvPr/>
        </p:nvSpPr>
        <p:spPr>
          <a:xfrm>
            <a:off x="0" y="4488778"/>
            <a:ext cx="12190413" cy="1187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pt-BR" sz="2700" b="1" dirty="0"/>
              <a:t>FERNANDO F. CALAZANS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pt-BR" sz="2350" dirty="0">
                <a:solidFill>
                  <a:srgbClr val="0070C0"/>
                </a:solidFill>
              </a:rPr>
              <a:t>fernando_ffc@yahoo.com.br</a:t>
            </a:r>
          </a:p>
          <a:p>
            <a:pPr marL="0" indent="0" algn="ctr">
              <a:buNone/>
            </a:pPr>
            <a:r>
              <a:rPr lang="pt-BR" sz="1200" b="1" dirty="0"/>
              <a:t>Currículo: </a:t>
            </a:r>
            <a:r>
              <a:rPr lang="pt-BR" sz="1200" b="1" dirty="0">
                <a:hlinkClick r:id="rId2"/>
              </a:rPr>
              <a:t>http://lattes.cnpq.br/6304137576099093</a:t>
            </a:r>
            <a:endParaRPr lang="pt-BR" sz="1200" b="1" dirty="0"/>
          </a:p>
        </p:txBody>
      </p:sp>
      <p:pic>
        <p:nvPicPr>
          <p:cNvPr id="6" name="Picture 2" descr="Ficheiro:Instagram logo 2016.svg – Wikipédia, a enciclopédia livre">
            <a:extLst>
              <a:ext uri="{FF2B5EF4-FFF2-40B4-BE49-F238E27FC236}">
                <a16:creationId xmlns:a16="http://schemas.microsoft.com/office/drawing/2014/main" id="{64C6ACB0-46CE-8FB1-C1B2-77A5B10589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201" y="5744676"/>
            <a:ext cx="473107" cy="47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AA13408D-A43C-EFC4-A399-3906F06A1507}"/>
              </a:ext>
            </a:extLst>
          </p:cNvPr>
          <p:cNvSpPr txBox="1"/>
          <p:nvPr/>
        </p:nvSpPr>
        <p:spPr>
          <a:xfrm>
            <a:off x="5123938" y="5723188"/>
            <a:ext cx="264818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500" dirty="0" err="1">
                <a:cs typeface="Arial" pitchFamily="34" charset="0"/>
              </a:rPr>
              <a:t>fernandofcalazans</a:t>
            </a:r>
            <a:endParaRPr lang="pt-BR" sz="2500" dirty="0">
              <a:cs typeface="Arial" pitchFamily="34" charset="0"/>
            </a:endParaRPr>
          </a:p>
        </p:txBody>
      </p:sp>
      <p:pic>
        <p:nvPicPr>
          <p:cNvPr id="4" name="Picture 8" descr="Amiprem">
            <a:extLst>
              <a:ext uri="{FF2B5EF4-FFF2-40B4-BE49-F238E27FC236}">
                <a16:creationId xmlns:a16="http://schemas.microsoft.com/office/drawing/2014/main" id="{4ECD26F1-43B0-B712-E849-2E8B959D6A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84" y="211796"/>
            <a:ext cx="2722262" cy="2011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24193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AD857-884B-CEA4-62CA-565980D020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9A23D6EE-EE51-1D6E-2124-56E067B0121D}"/>
              </a:ext>
            </a:extLst>
          </p:cNvPr>
          <p:cNvSpPr txBox="1"/>
          <p:nvPr/>
        </p:nvSpPr>
        <p:spPr>
          <a:xfrm>
            <a:off x="0" y="48009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rgbClr val="0070C0"/>
                </a:solidFill>
              </a:rPr>
              <a:t>SUMÁRIO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1CEA329A-5694-424E-DC2A-72A4EE5A56EA}"/>
              </a:ext>
            </a:extLst>
          </p:cNvPr>
          <p:cNvSpPr txBox="1"/>
          <p:nvPr/>
        </p:nvSpPr>
        <p:spPr>
          <a:xfrm>
            <a:off x="370801" y="847761"/>
            <a:ext cx="11492565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rgbClr val="0070C0"/>
                </a:solidFill>
              </a:rPr>
              <a:t>Regra constitucional pré-EC 103/19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rgbClr val="0070C0"/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rgbClr val="0070C0"/>
                </a:solidFill>
              </a:rPr>
              <a:t>Regra constitucional pós-EC 103/19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rgbClr val="0070C0"/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rgbClr val="0070C0"/>
                </a:solidFill>
              </a:rPr>
              <a:t>EC 138/25 e o acúmulo de vínculos públicos de professor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rgbClr val="0070C0"/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rgbClr val="0070C0"/>
                </a:solidFill>
              </a:rPr>
              <a:t>Inovações da Lei 15.326/26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rgbClr val="0070C0"/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rgbClr val="0070C0"/>
                </a:solidFill>
              </a:rPr>
              <a:t>Lei 15.326/26 e “</a:t>
            </a:r>
            <a:r>
              <a:rPr lang="pt-BR" sz="2500" b="1" i="1" dirty="0">
                <a:solidFill>
                  <a:srgbClr val="0070C0"/>
                </a:solidFill>
              </a:rPr>
              <a:t>profissionais do magistério público da educação básica</a:t>
            </a:r>
            <a:r>
              <a:rPr lang="pt-BR" sz="2500" b="1" dirty="0">
                <a:solidFill>
                  <a:srgbClr val="0070C0"/>
                </a:solidFill>
              </a:rPr>
              <a:t>”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rgbClr val="0070C0"/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rgbClr val="0070C0"/>
                </a:solidFill>
              </a:rPr>
              <a:t>Lei 15.326/26 e “</a:t>
            </a:r>
            <a:r>
              <a:rPr lang="pt-BR" sz="2500" b="1" i="1" dirty="0">
                <a:solidFill>
                  <a:srgbClr val="0070C0"/>
                </a:solidFill>
              </a:rPr>
              <a:t>professores da educação infantil</a:t>
            </a:r>
            <a:r>
              <a:rPr lang="pt-BR" sz="2500" b="1" dirty="0">
                <a:solidFill>
                  <a:srgbClr val="0070C0"/>
                </a:solidFill>
              </a:rPr>
              <a:t>”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rgbClr val="0070C0"/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rgbClr val="0070C0"/>
                </a:solidFill>
              </a:rPr>
              <a:t>Aposentadoria de professor: a CF/88, a Lei 11.301/06 e a Lei 15.326/26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rgbClr val="0070C0"/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rgbClr val="0070C0"/>
                </a:solidFill>
              </a:rPr>
              <a:t>Considerações finais</a:t>
            </a:r>
          </a:p>
        </p:txBody>
      </p:sp>
    </p:spTree>
    <p:extLst>
      <p:ext uri="{BB962C8B-B14F-4D97-AF65-F5344CB8AC3E}">
        <p14:creationId xmlns:p14="http://schemas.microsoft.com/office/powerpoint/2010/main" val="992173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AD857-884B-CEA4-62CA-565980D020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9A23D6EE-EE51-1D6E-2124-56E067B0121D}"/>
              </a:ext>
            </a:extLst>
          </p:cNvPr>
          <p:cNvSpPr txBox="1"/>
          <p:nvPr/>
        </p:nvSpPr>
        <p:spPr>
          <a:xfrm>
            <a:off x="0" y="3011553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rgbClr val="0070C0"/>
                </a:solidFill>
              </a:rPr>
              <a:t>Desenvolvimento</a:t>
            </a:r>
          </a:p>
        </p:txBody>
      </p:sp>
    </p:spTree>
    <p:extLst>
      <p:ext uri="{BB962C8B-B14F-4D97-AF65-F5344CB8AC3E}">
        <p14:creationId xmlns:p14="http://schemas.microsoft.com/office/powerpoint/2010/main" val="26273815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AD857-884B-CEA4-62CA-565980D020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9A23D6EE-EE51-1D6E-2124-56E067B0121D}"/>
              </a:ext>
            </a:extLst>
          </p:cNvPr>
          <p:cNvSpPr txBox="1"/>
          <p:nvPr/>
        </p:nvSpPr>
        <p:spPr>
          <a:xfrm>
            <a:off x="0" y="48009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rgbClr val="0070C0"/>
                </a:solidFill>
              </a:rPr>
              <a:t>SUMÁRIO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1CEA329A-5694-424E-DC2A-72A4EE5A56EA}"/>
              </a:ext>
            </a:extLst>
          </p:cNvPr>
          <p:cNvSpPr txBox="1"/>
          <p:nvPr/>
        </p:nvSpPr>
        <p:spPr>
          <a:xfrm>
            <a:off x="370801" y="847761"/>
            <a:ext cx="11492565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rgbClr val="0070C0"/>
                </a:solidFill>
              </a:rPr>
              <a:t>Regra constitucional pré-EC 103/19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rgbClr val="0070C0"/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Regra constitucional pós-EC 103/19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EC 138/25 e o acúmulo de vínculos públicos de professor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Inovações da Lei 15.326/26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Lei 15.326/26 e “</a:t>
            </a:r>
            <a:r>
              <a:rPr lang="pt-BR" sz="2500" b="1" i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profissionais do magistério público da educação básica</a:t>
            </a: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”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Lei 15.326/26 e “</a:t>
            </a:r>
            <a:r>
              <a:rPr lang="pt-BR" sz="2500" b="1" i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professores da educação infantil</a:t>
            </a: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”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Aposentadoria de professor: a CF/88, a Lei 11.301/06 e a Lei 15.326/26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Considerações finais</a:t>
            </a:r>
          </a:p>
        </p:txBody>
      </p:sp>
    </p:spTree>
    <p:extLst>
      <p:ext uri="{BB962C8B-B14F-4D97-AF65-F5344CB8AC3E}">
        <p14:creationId xmlns:p14="http://schemas.microsoft.com/office/powerpoint/2010/main" val="15351505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AD0275-CBC8-5010-EBDF-4C2B97F331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>
            <a:extLst>
              <a:ext uri="{FF2B5EF4-FFF2-40B4-BE49-F238E27FC236}">
                <a16:creationId xmlns:a16="http://schemas.microsoft.com/office/drawing/2014/main" id="{1E0505EA-84E7-A14E-A5DD-9CD08C311219}"/>
              </a:ext>
            </a:extLst>
          </p:cNvPr>
          <p:cNvSpPr txBox="1"/>
          <p:nvPr/>
        </p:nvSpPr>
        <p:spPr>
          <a:xfrm>
            <a:off x="479550" y="488398"/>
            <a:ext cx="11257720" cy="586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500" dirty="0"/>
              <a:t>Art. 40 [...] § 1º [...]</a:t>
            </a:r>
          </a:p>
          <a:p>
            <a:pPr algn="just"/>
            <a:endParaRPr lang="pt-BR" sz="2500" dirty="0"/>
          </a:p>
          <a:p>
            <a:pPr algn="just"/>
            <a:r>
              <a:rPr lang="pt-BR" sz="2500" dirty="0"/>
              <a:t>§ 5º Os </a:t>
            </a:r>
            <a:r>
              <a:rPr lang="pt-BR" sz="2500" u="sng" dirty="0"/>
              <a:t>requisitos de idade e de tempo de contribuição serão reduzidos em cinco anos</a:t>
            </a:r>
            <a:r>
              <a:rPr lang="pt-BR" sz="2500" dirty="0"/>
              <a:t>, em relação ao disposto no  § 1º, III, "a", para o </a:t>
            </a:r>
            <a:r>
              <a:rPr lang="pt-BR" sz="2500" u="sng" dirty="0">
                <a:solidFill>
                  <a:srgbClr val="FF0000"/>
                </a:solidFill>
              </a:rPr>
              <a:t>professor</a:t>
            </a:r>
            <a:r>
              <a:rPr lang="pt-BR" sz="2500" dirty="0"/>
              <a:t> que comprove exclusivamente tempo de efetivo exercício das </a:t>
            </a:r>
            <a:r>
              <a:rPr lang="pt-BR" sz="2500" u="sng" dirty="0">
                <a:solidFill>
                  <a:srgbClr val="FF0000"/>
                </a:solidFill>
              </a:rPr>
              <a:t>funções de magistério</a:t>
            </a:r>
            <a:r>
              <a:rPr lang="pt-BR" sz="2500" dirty="0"/>
              <a:t> na educação infantil e no ensino fundamental e médio.</a:t>
            </a:r>
          </a:p>
          <a:p>
            <a:pPr algn="just"/>
            <a:endParaRPr lang="pt-BR" sz="25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endParaRPr lang="pt-BR" sz="25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500" b="1" u="sng" dirty="0">
                <a:highlight>
                  <a:srgbClr val="FFFF00"/>
                </a:highlight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Variáveis</a:t>
            </a:r>
            <a:r>
              <a:rPr lang="pt-BR" sz="25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:</a:t>
            </a:r>
          </a:p>
          <a:p>
            <a:pPr algn="just"/>
            <a:endParaRPr lang="pt-BR" sz="25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- Redução de idade e tempo de contribuição</a:t>
            </a:r>
          </a:p>
          <a:p>
            <a:pPr algn="just"/>
            <a:endParaRPr lang="pt-BR" sz="25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- Professor  </a:t>
            </a:r>
          </a:p>
          <a:p>
            <a:pPr algn="just"/>
            <a:endParaRPr lang="pt-BR" sz="25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- Funções de magistério: “</a:t>
            </a:r>
            <a:r>
              <a:rPr lang="pt-BR" sz="2500" i="1" u="sng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ofício</a:t>
            </a:r>
            <a:r>
              <a:rPr lang="pt-BR" sz="2500" i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ou </a:t>
            </a:r>
            <a:r>
              <a:rPr lang="pt-BR" sz="2500" i="1" u="sng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cargo</a:t>
            </a:r>
            <a:r>
              <a:rPr lang="pt-BR" sz="2500" i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de professor</a:t>
            </a:r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” (</a:t>
            </a:r>
            <a:r>
              <a:rPr lang="pt-BR" sz="7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3"/>
              </a:rPr>
              <a:t>https://michaelis.uol.com.br/moderno-</a:t>
            </a:r>
            <a:r>
              <a:rPr lang="pt-BR" sz="7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3"/>
              </a:rPr>
              <a:t>portugues</a:t>
            </a:r>
            <a:r>
              <a:rPr lang="pt-BR" sz="7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3"/>
              </a:rPr>
              <a:t>/busca/</a:t>
            </a:r>
            <a:r>
              <a:rPr lang="pt-BR" sz="7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3"/>
              </a:rPr>
              <a:t>portugues</a:t>
            </a:r>
            <a:r>
              <a:rPr lang="pt-BR" sz="7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3"/>
              </a:rPr>
              <a:t>-brasileiro/</a:t>
            </a:r>
            <a:r>
              <a:rPr lang="pt-BR" sz="7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3"/>
              </a:rPr>
              <a:t>magisterio</a:t>
            </a:r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7867721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AD857-884B-CEA4-62CA-565980D020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9A23D6EE-EE51-1D6E-2124-56E067B0121D}"/>
              </a:ext>
            </a:extLst>
          </p:cNvPr>
          <p:cNvSpPr txBox="1"/>
          <p:nvPr/>
        </p:nvSpPr>
        <p:spPr>
          <a:xfrm>
            <a:off x="0" y="48009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rgbClr val="0070C0"/>
                </a:solidFill>
              </a:rPr>
              <a:t>SUMÁRIO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1CEA329A-5694-424E-DC2A-72A4EE5A56EA}"/>
              </a:ext>
            </a:extLst>
          </p:cNvPr>
          <p:cNvSpPr txBox="1"/>
          <p:nvPr/>
        </p:nvSpPr>
        <p:spPr>
          <a:xfrm>
            <a:off x="370801" y="847761"/>
            <a:ext cx="11492565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Regra constitucional pré-EC 103/19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rgbClr val="0070C0"/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rgbClr val="0070C0"/>
                </a:solidFill>
              </a:rPr>
              <a:t>Regra constitucional pós-EC 103/19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EC 138/25 e o acúmulo de vínculos públicos de professor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Inovações da Lei 15.326/26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Lei 15.326/26 e “</a:t>
            </a:r>
            <a:r>
              <a:rPr lang="pt-BR" sz="2500" b="1" i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profissionais do magistério público da educação básica</a:t>
            </a: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”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Lei 15.326/26 e “</a:t>
            </a:r>
            <a:r>
              <a:rPr lang="pt-BR" sz="2500" b="1" i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professores da educação infantil</a:t>
            </a: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”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Aposentadoria de professor: a CF/88, a Lei 11.301/06 e a Lei 15.326/26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Considerações finais</a:t>
            </a:r>
          </a:p>
        </p:txBody>
      </p:sp>
    </p:spTree>
    <p:extLst>
      <p:ext uri="{BB962C8B-B14F-4D97-AF65-F5344CB8AC3E}">
        <p14:creationId xmlns:p14="http://schemas.microsoft.com/office/powerpoint/2010/main" val="20725841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F28FAB-19F3-0388-5C80-CBF32ABFD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>
            <a:extLst>
              <a:ext uri="{FF2B5EF4-FFF2-40B4-BE49-F238E27FC236}">
                <a16:creationId xmlns:a16="http://schemas.microsoft.com/office/drawing/2014/main" id="{C3A3C2FA-4201-8ABE-83F4-14E3AEBC84B6}"/>
              </a:ext>
            </a:extLst>
          </p:cNvPr>
          <p:cNvSpPr txBox="1"/>
          <p:nvPr/>
        </p:nvSpPr>
        <p:spPr>
          <a:xfrm>
            <a:off x="479550" y="209276"/>
            <a:ext cx="11257720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500" dirty="0"/>
              <a:t>Art. 40 [...] § 1º [...] III - no âmbito da União, aos 62 anos de idade, se mulher, e aos 65 anos de idade, se homem, e, nos Estados, DF e Municípios, na </a:t>
            </a:r>
            <a:r>
              <a:rPr lang="pt-BR" sz="2500" u="sng" dirty="0"/>
              <a:t>idade mínima fixada mediante emenda às respectivas Constituições e Leis Orgânicas</a:t>
            </a:r>
            <a:r>
              <a:rPr lang="pt-BR" sz="2500" dirty="0"/>
              <a:t>, observados o </a:t>
            </a:r>
            <a:r>
              <a:rPr lang="pt-BR" sz="2500" u="sng" dirty="0"/>
              <a:t>tempo de contribuição e demais requisitos estabelecidos em LC do respectivo ente federado</a:t>
            </a:r>
            <a:r>
              <a:rPr lang="pt-BR" sz="2500" dirty="0"/>
              <a:t>.</a:t>
            </a:r>
          </a:p>
          <a:p>
            <a:pPr algn="just"/>
            <a:endParaRPr lang="pt-BR" sz="2500" dirty="0"/>
          </a:p>
          <a:p>
            <a:pPr algn="just"/>
            <a:r>
              <a:rPr lang="pt-BR" sz="2500" dirty="0"/>
              <a:t>§ 5º Os </a:t>
            </a:r>
            <a:r>
              <a:rPr lang="pt-BR" sz="2500" u="sng" dirty="0"/>
              <a:t>ocupantes do cargo de </a:t>
            </a:r>
            <a:r>
              <a:rPr lang="pt-BR" sz="2500" u="sng" dirty="0">
                <a:solidFill>
                  <a:srgbClr val="FF0000"/>
                </a:solidFill>
              </a:rPr>
              <a:t>professor</a:t>
            </a:r>
            <a:r>
              <a:rPr lang="pt-BR" sz="2500" dirty="0"/>
              <a:t> terão </a:t>
            </a:r>
            <a:r>
              <a:rPr lang="pt-BR" sz="2500" u="sng" dirty="0"/>
              <a:t>idade mínima reduzida em 5 anos</a:t>
            </a:r>
            <a:r>
              <a:rPr lang="pt-BR" sz="2500" dirty="0"/>
              <a:t> em relação às idades decorrentes da aplicação do disposto no inciso III do § 1º, desde que comprovem </a:t>
            </a:r>
            <a:r>
              <a:rPr lang="pt-BR" sz="2500" u="sng" dirty="0"/>
              <a:t>tempo de efetivo exercício</a:t>
            </a:r>
            <a:r>
              <a:rPr lang="pt-BR" sz="2500" dirty="0"/>
              <a:t> das </a:t>
            </a:r>
            <a:r>
              <a:rPr lang="pt-BR" sz="2500" u="sng" dirty="0">
                <a:solidFill>
                  <a:srgbClr val="FF0000"/>
                </a:solidFill>
              </a:rPr>
              <a:t>funções de magistério</a:t>
            </a:r>
            <a:r>
              <a:rPr lang="pt-BR" sz="2500" dirty="0"/>
              <a:t> na educação infantil e no ensino fundamental e médio </a:t>
            </a:r>
            <a:r>
              <a:rPr lang="pt-BR" sz="2500" u="sng" dirty="0"/>
              <a:t>fixado em LC do respectivo ente federativo</a:t>
            </a:r>
            <a:r>
              <a:rPr lang="pt-BR" sz="2500" dirty="0"/>
              <a:t>.</a:t>
            </a:r>
          </a:p>
          <a:p>
            <a:pPr algn="just"/>
            <a:endParaRPr lang="pt-BR" sz="2500" dirty="0"/>
          </a:p>
          <a:p>
            <a:pPr algn="just"/>
            <a:r>
              <a:rPr lang="pt-BR" sz="2500" b="1" u="sng" dirty="0">
                <a:highlight>
                  <a:srgbClr val="FFFF00"/>
                </a:highlight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Variáveis</a:t>
            </a:r>
            <a:r>
              <a:rPr lang="pt-BR" sz="25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:</a:t>
            </a:r>
          </a:p>
          <a:p>
            <a:pPr algn="just"/>
            <a:endParaRPr lang="pt-BR" sz="20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- Redução de idade e tempo de contribuição</a:t>
            </a:r>
          </a:p>
          <a:p>
            <a:pPr algn="just"/>
            <a:endParaRPr lang="pt-BR" sz="20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- Professor</a:t>
            </a:r>
          </a:p>
          <a:p>
            <a:pPr algn="just"/>
            <a:endParaRPr lang="pt-BR" sz="20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- Funções de magistério “</a:t>
            </a:r>
            <a:r>
              <a:rPr lang="pt-BR" sz="2500" i="1" u="sng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ofício</a:t>
            </a:r>
            <a:r>
              <a:rPr lang="pt-BR" sz="2500" i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ou cargo de </a:t>
            </a:r>
            <a:r>
              <a:rPr lang="pt-BR" sz="2500" i="1" u="sng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professor</a:t>
            </a:r>
            <a:r>
              <a:rPr lang="pt-BR" sz="25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245541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AD857-884B-CEA4-62CA-565980D020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9A23D6EE-EE51-1D6E-2124-56E067B0121D}"/>
              </a:ext>
            </a:extLst>
          </p:cNvPr>
          <p:cNvSpPr txBox="1"/>
          <p:nvPr/>
        </p:nvSpPr>
        <p:spPr>
          <a:xfrm>
            <a:off x="0" y="48009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rgbClr val="0070C0"/>
                </a:solidFill>
              </a:rPr>
              <a:t>SUMÁRIO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1CEA329A-5694-424E-DC2A-72A4EE5A56EA}"/>
              </a:ext>
            </a:extLst>
          </p:cNvPr>
          <p:cNvSpPr txBox="1"/>
          <p:nvPr/>
        </p:nvSpPr>
        <p:spPr>
          <a:xfrm>
            <a:off x="370801" y="847761"/>
            <a:ext cx="11492565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Regra constitucional pré-EC 103/19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Regra constitucional pós-EC 103/19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rgbClr val="0070C0"/>
                </a:solidFill>
              </a:rPr>
              <a:t>EC 138/25 e o acúmulo de vínculos públicos de professor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Inovações da Lei 15.326/26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Lei 15.326/26 e “</a:t>
            </a:r>
            <a:r>
              <a:rPr lang="pt-BR" sz="2500" b="1" i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profissionais do magistério público da educação básica</a:t>
            </a: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”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Lei 15.326/26 e “</a:t>
            </a:r>
            <a:r>
              <a:rPr lang="pt-BR" sz="2500" b="1" i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professores da educação infantil</a:t>
            </a: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”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Aposentadoria de professor: a CF/88, a Lei 11.301/06 e a Lei 15.326/26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2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Considerações finais</a:t>
            </a:r>
          </a:p>
        </p:txBody>
      </p:sp>
    </p:spTree>
    <p:extLst>
      <p:ext uri="{BB962C8B-B14F-4D97-AF65-F5344CB8AC3E}">
        <p14:creationId xmlns:p14="http://schemas.microsoft.com/office/powerpoint/2010/main" val="100596848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6607</TotalTime>
  <Words>1799</Words>
  <Application>Microsoft Office PowerPoint</Application>
  <PresentationFormat>Widescreen</PresentationFormat>
  <Paragraphs>319</Paragraphs>
  <Slides>27</Slides>
  <Notes>14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27</vt:i4>
      </vt:variant>
    </vt:vector>
  </HeadingPairs>
  <TitlesOfParts>
    <vt:vector size="34" baseType="lpstr">
      <vt:lpstr>Aptos</vt:lpstr>
      <vt:lpstr>Arial</vt:lpstr>
      <vt:lpstr>Calibri</vt:lpstr>
      <vt:lpstr>Calibri Light</vt:lpstr>
      <vt:lpstr>Montserrat</vt:lpstr>
      <vt:lpstr>Verdana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Pró Empresa</dc:creator>
  <cp:lastModifiedBy>Arte &amp; Projeções</cp:lastModifiedBy>
  <cp:revision>418</cp:revision>
  <dcterms:created xsi:type="dcterms:W3CDTF">2022-02-18T18:51:31Z</dcterms:created>
  <dcterms:modified xsi:type="dcterms:W3CDTF">2026-05-14T17:37:16Z</dcterms:modified>
</cp:coreProperties>
</file>